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3" r:id="rId6"/>
    <p:sldId id="265" r:id="rId7"/>
    <p:sldId id="272" r:id="rId8"/>
    <p:sldId id="274" r:id="rId9"/>
    <p:sldId id="278" r:id="rId10"/>
    <p:sldId id="279" r:id="rId11"/>
    <p:sldId id="280" r:id="rId12"/>
    <p:sldId id="282" r:id="rId13"/>
    <p:sldId id="284" r:id="rId14"/>
    <p:sldId id="286" r:id="rId15"/>
    <p:sldId id="288" r:id="rId16"/>
    <p:sldId id="290" r:id="rId17"/>
    <p:sldId id="29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D8386-71FD-4075-AC91-888B36504D46}" type="datetimeFigureOut">
              <a:rPr lang="en-US" smtClean="0"/>
              <a:t>10/19/2022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F7DAB-8A6D-4F50-B11B-F2A913ABC543}" type="slidenum">
              <a:rPr lang="en-US" smtClean="0"/>
              <a:t>‹#›</a:t>
            </a:fld>
            <a:endParaRPr lang="en-US"/>
          </a:p>
        </p:txBody>
      </p:sp>
    </p:spTree>
    <p:extLst>
      <p:ext uri="{BB962C8B-B14F-4D97-AF65-F5344CB8AC3E}">
        <p14:creationId xmlns:p14="http://schemas.microsoft.com/office/powerpoint/2010/main" val="53436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F7DAB-8A6D-4F50-B11B-F2A913ABC543}" type="slidenum">
              <a:rPr lang="en-US" smtClean="0"/>
              <a:t>5</a:t>
            </a:fld>
            <a:endParaRPr lang="en-US"/>
          </a:p>
        </p:txBody>
      </p:sp>
    </p:spTree>
    <p:extLst>
      <p:ext uri="{BB962C8B-B14F-4D97-AF65-F5344CB8AC3E}">
        <p14:creationId xmlns:p14="http://schemas.microsoft.com/office/powerpoint/2010/main" val="375960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011B5F-DA37-4B5F-83B8-CE5EDFA14B90}"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211024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011B5F-DA37-4B5F-83B8-CE5EDFA14B90}"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75459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011B5F-DA37-4B5F-83B8-CE5EDFA14B90}"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32497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011B5F-DA37-4B5F-83B8-CE5EDFA14B90}"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349639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011B5F-DA37-4B5F-83B8-CE5EDFA14B90}"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3606840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011B5F-DA37-4B5F-83B8-CE5EDFA14B90}"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445130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011B5F-DA37-4B5F-83B8-CE5EDFA14B90}" type="datetimeFigureOut">
              <a:rPr lang="en-US" smtClean="0"/>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1691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011B5F-DA37-4B5F-83B8-CE5EDFA14B90}" type="datetimeFigureOut">
              <a:rPr lang="en-US" smtClean="0"/>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326534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11B5F-DA37-4B5F-83B8-CE5EDFA14B90}" type="datetimeFigureOut">
              <a:rPr lang="en-US" smtClean="0"/>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3079989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011B5F-DA37-4B5F-83B8-CE5EDFA14B90}"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2506528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011B5F-DA37-4B5F-83B8-CE5EDFA14B90}"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5402C7-0A4A-4DA1-BA65-3B6C879651E5}" type="slidenum">
              <a:rPr lang="en-US" smtClean="0"/>
              <a:t>‹#›</a:t>
            </a:fld>
            <a:endParaRPr lang="en-US"/>
          </a:p>
        </p:txBody>
      </p:sp>
    </p:spTree>
    <p:extLst>
      <p:ext uri="{BB962C8B-B14F-4D97-AF65-F5344CB8AC3E}">
        <p14:creationId xmlns:p14="http://schemas.microsoft.com/office/powerpoint/2010/main" val="22100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11B5F-DA37-4B5F-83B8-CE5EDFA14B90}" type="datetimeFigureOut">
              <a:rPr lang="en-US" smtClean="0"/>
              <a:t>10/19/2022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402C7-0A4A-4DA1-BA65-3B6C879651E5}" type="slidenum">
              <a:rPr lang="en-US" smtClean="0"/>
              <a:t>‹#›</a:t>
            </a:fld>
            <a:endParaRPr lang="en-US"/>
          </a:p>
        </p:txBody>
      </p:sp>
    </p:spTree>
    <p:extLst>
      <p:ext uri="{BB962C8B-B14F-4D97-AF65-F5344CB8AC3E}">
        <p14:creationId xmlns:p14="http://schemas.microsoft.com/office/powerpoint/2010/main" val="359218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362200"/>
            <a:ext cx="7772400" cy="1470025"/>
          </a:xfrm>
        </p:spPr>
        <p:txBody>
          <a:bodyPr>
            <a:noAutofit/>
          </a:bodyPr>
          <a:lstStyle/>
          <a:p>
            <a:pPr algn="l"/>
            <a:r>
              <a:rPr lang="en-US" sz="3200" dirty="0" smtClean="0">
                <a:solidFill>
                  <a:schemeClr val="bg1"/>
                </a:solidFill>
                <a:latin typeface="Constantia" panose="02030602050306030303" pitchFamily="18" charset="0"/>
              </a:rPr>
              <a:t>By:</a:t>
            </a:r>
            <a:br>
              <a:rPr lang="en-US" sz="3200" dirty="0" smtClean="0">
                <a:solidFill>
                  <a:schemeClr val="bg1"/>
                </a:solidFill>
                <a:latin typeface="Constantia" panose="02030602050306030303" pitchFamily="18" charset="0"/>
              </a:rPr>
            </a:br>
            <a:r>
              <a:rPr lang="en-US" sz="3200" dirty="0" smtClean="0">
                <a:solidFill>
                  <a:schemeClr val="bg1"/>
                </a:solidFill>
                <a:latin typeface="Constantia" panose="02030602050306030303" pitchFamily="18" charset="0"/>
              </a:rPr>
              <a:t>Joshua Jonathan</a:t>
            </a:r>
            <a:br>
              <a:rPr lang="en-US" sz="3200" dirty="0" smtClean="0">
                <a:solidFill>
                  <a:schemeClr val="bg1"/>
                </a:solidFill>
                <a:latin typeface="Constantia" panose="02030602050306030303" pitchFamily="18" charset="0"/>
              </a:rPr>
            </a:br>
            <a:r>
              <a:rPr lang="en-US" sz="3200" dirty="0" smtClean="0">
                <a:solidFill>
                  <a:schemeClr val="bg1"/>
                </a:solidFill>
                <a:latin typeface="Constantia" panose="02030602050306030303" pitchFamily="18" charset="0"/>
              </a:rPr>
              <a:t>Internship 31</a:t>
            </a:r>
            <a:br>
              <a:rPr lang="en-US" sz="3200" dirty="0" smtClean="0">
                <a:solidFill>
                  <a:schemeClr val="bg1"/>
                </a:solidFill>
                <a:latin typeface="Constantia" panose="02030602050306030303" pitchFamily="18" charset="0"/>
              </a:rPr>
            </a:br>
            <a:r>
              <a:rPr lang="en-US" sz="3200" dirty="0" smtClean="0">
                <a:solidFill>
                  <a:schemeClr val="bg1"/>
                </a:solidFill>
                <a:latin typeface="Constantia" panose="02030602050306030303" pitchFamily="18" charset="0"/>
              </a:rPr>
              <a:t>SME: </a:t>
            </a:r>
            <a:r>
              <a:rPr lang="en-US" sz="3200" dirty="0" err="1" smtClean="0">
                <a:solidFill>
                  <a:schemeClr val="bg1"/>
                </a:solidFill>
                <a:latin typeface="Constantia" panose="02030602050306030303" pitchFamily="18" charset="0"/>
              </a:rPr>
              <a:t>Gulshana</a:t>
            </a:r>
            <a:r>
              <a:rPr lang="en-US" sz="3200" dirty="0" smtClean="0">
                <a:solidFill>
                  <a:schemeClr val="bg1"/>
                </a:solidFill>
                <a:latin typeface="Constantia" panose="02030602050306030303" pitchFamily="18" charset="0"/>
              </a:rPr>
              <a:t> Chaudhary</a:t>
            </a:r>
            <a:endParaRPr lang="en-US" sz="3200" dirty="0">
              <a:solidFill>
                <a:schemeClr val="bg1"/>
              </a:solidFill>
              <a:latin typeface="Constantia" panose="02030602050306030303" pitchFamily="18" charset="0"/>
            </a:endParaRPr>
          </a:p>
        </p:txBody>
      </p:sp>
      <p:sp>
        <p:nvSpPr>
          <p:cNvPr id="3" name="Subtitle 2"/>
          <p:cNvSpPr>
            <a:spLocks noGrp="1"/>
          </p:cNvSpPr>
          <p:nvPr>
            <p:ph type="subTitle" idx="1"/>
          </p:nvPr>
        </p:nvSpPr>
        <p:spPr>
          <a:xfrm>
            <a:off x="0" y="0"/>
            <a:ext cx="6400800" cy="1752600"/>
          </a:xfrm>
        </p:spPr>
        <p:txBody>
          <a:bodyPr>
            <a:normAutofit/>
          </a:bodyPr>
          <a:lstStyle/>
          <a:p>
            <a:pPr algn="l"/>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084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750498"/>
          </a:xfrm>
        </p:spPr>
        <p:txBody>
          <a:bodyPr>
            <a:noAutofit/>
          </a:bodyPr>
          <a:lstStyle/>
          <a:p>
            <a:pPr lvl="0"/>
            <a:r>
              <a:rPr lang="en-IN" sz="4800" b="1" dirty="0">
                <a:latin typeface="Constantia" panose="02030602050306030303" pitchFamily="18" charset="0"/>
              </a:rPr>
              <a:t>Model </a:t>
            </a:r>
            <a:r>
              <a:rPr lang="en-IN" sz="4800" b="1" dirty="0" smtClean="0">
                <a:latin typeface="Constantia" panose="02030602050306030303" pitchFamily="18" charset="0"/>
              </a:rPr>
              <a:t>Building</a:t>
            </a:r>
            <a:endParaRPr lang="en-US" sz="4800" b="1" dirty="0">
              <a:latin typeface="Constantia" panose="02030602050306030303" pitchFamily="18" charset="0"/>
            </a:endParaRPr>
          </a:p>
        </p:txBody>
      </p:sp>
      <p:sp>
        <p:nvSpPr>
          <p:cNvPr id="3" name="Content Placeholder 2"/>
          <p:cNvSpPr>
            <a:spLocks noGrp="1"/>
          </p:cNvSpPr>
          <p:nvPr>
            <p:ph idx="1"/>
          </p:nvPr>
        </p:nvSpPr>
        <p:spPr>
          <a:xfrm>
            <a:off x="381000" y="990600"/>
            <a:ext cx="7924800" cy="4953000"/>
          </a:xfrm>
        </p:spPr>
        <p:txBody>
          <a:bodyPr>
            <a:normAutofit fontScale="92500"/>
          </a:bodyPr>
          <a:lstStyle/>
          <a:p>
            <a:pPr marL="285750" indent="-285750" algn="just">
              <a:buFont typeface="Wingdings" panose="05000000000000000000" pitchFamily="2" charset="2"/>
              <a:buChar char="Ø"/>
            </a:pPr>
            <a:r>
              <a:rPr lang="en-IN" sz="1800" dirty="0">
                <a:latin typeface="Constantia" panose="02030602050306030303" pitchFamily="18" charset="0"/>
                <a:ea typeface="Calibri" panose="020F0502020204030204" pitchFamily="34" charset="0"/>
                <a:cs typeface="Times New Roman" panose="02020603050405020304" pitchFamily="18" charset="0"/>
              </a:rPr>
              <a:t>In this problem </a:t>
            </a:r>
            <a:r>
              <a:rPr lang="en-IN" sz="1800" dirty="0" err="1">
                <a:latin typeface="Constantia" panose="02030602050306030303" pitchFamily="18" charset="0"/>
                <a:ea typeface="Calibri" panose="020F0502020204030204" pitchFamily="34" charset="0"/>
                <a:cs typeface="Times New Roman" panose="02020603050405020304" pitchFamily="18" charset="0"/>
              </a:rPr>
              <a:t>SalePrice</a:t>
            </a:r>
            <a:r>
              <a:rPr lang="en-IN" sz="1800" dirty="0">
                <a:latin typeface="Constantia" panose="02030602050306030303" pitchFamily="18" charset="0"/>
                <a:ea typeface="Calibri" panose="020F0502020204030204" pitchFamily="34" charset="0"/>
                <a:cs typeface="Times New Roman" panose="02020603050405020304" pitchFamily="18"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latin typeface="Constantia" panose="02030602050306030303" pitchFamily="18" charset="0"/>
                <a:ea typeface="Calibri" panose="020F0502020204030204" pitchFamily="34" charset="0"/>
                <a:cs typeface="Times New Roman" panose="02020603050405020304" pitchFamily="18" charset="0"/>
              </a:rPr>
              <a:t>After the pre-processing and data cleaning I left with 67 columns including target and I used these features for prediction</a:t>
            </a:r>
            <a:r>
              <a:rPr lang="en-IN" sz="1800" dirty="0" smtClean="0">
                <a:latin typeface="Constantia" panose="02030602050306030303" pitchFamily="18" charset="0"/>
                <a:ea typeface="Calibri" panose="020F0502020204030204" pitchFamily="34" charset="0"/>
                <a:cs typeface="Times New Roman" panose="02020603050405020304" pitchFamily="18" charset="0"/>
              </a:rPr>
              <a:t>.</a:t>
            </a:r>
            <a:endParaRPr lang="en-IN" sz="1800" dirty="0">
              <a:latin typeface="Constantia" panose="02030602050306030303" pitchFamily="18"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Linear Regression</a:t>
            </a: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Lasso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Ridge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Random Forest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Extra Trees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Gradient Boosting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Extreme Gradient Boosting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 </a:t>
            </a:r>
            <a:r>
              <a:rPr lang="en-IN" sz="1800" dirty="0">
                <a:latin typeface="Constantia" panose="02030602050306030303" pitchFamily="18" charset="0"/>
                <a:ea typeface="Calibri" panose="020F0502020204030204" pitchFamily="34" charset="0"/>
                <a:cs typeface="Times New Roman" panose="02020603050405020304" pitchFamily="18" charset="0"/>
              </a:rPr>
              <a:t>(XGB)</a:t>
            </a:r>
          </a:p>
          <a:p>
            <a:pPr marL="857250" lvl="1" indent="-400050" algn="just">
              <a:lnSpc>
                <a:spcPct val="107000"/>
              </a:lnSpc>
              <a:spcAft>
                <a:spcPts val="800"/>
              </a:spcAft>
              <a:buFont typeface="+mj-lt"/>
              <a:buAutoNum type="romanLcPeriod"/>
            </a:pPr>
            <a:r>
              <a:rPr lang="en-IN" sz="1800" dirty="0">
                <a:latin typeface="Constantia" panose="02030602050306030303" pitchFamily="18" charset="0"/>
                <a:ea typeface="Calibri" panose="020F0502020204030204" pitchFamily="34" charset="0"/>
                <a:cs typeface="Times New Roman" panose="02020603050405020304" pitchFamily="18" charset="0"/>
              </a:rPr>
              <a:t>Bagging </a:t>
            </a:r>
            <a:r>
              <a:rPr lang="en-IN" sz="1800" dirty="0" smtClean="0">
                <a:latin typeface="Constantia" panose="02030602050306030303" pitchFamily="18" charset="0"/>
                <a:ea typeface="Calibri" panose="020F0502020204030204" pitchFamily="34" charset="0"/>
                <a:cs typeface="Times New Roman" panose="02020603050405020304" pitchFamily="18" charset="0"/>
              </a:rPr>
              <a:t>Regression</a:t>
            </a:r>
            <a:endParaRPr lang="en-IN" sz="1800" dirty="0">
              <a:latin typeface="Constantia" panose="0203060205030603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latin typeface="Constantia" panose="02030602050306030303"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US" dirty="0"/>
          </a:p>
        </p:txBody>
      </p:sp>
    </p:spTree>
    <p:extLst>
      <p:ext uri="{BB962C8B-B14F-4D97-AF65-F5344CB8AC3E}">
        <p14:creationId xmlns:p14="http://schemas.microsoft.com/office/powerpoint/2010/main" val="1625197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4724400" cy="762000"/>
          </a:xfrm>
        </p:spPr>
        <p:txBody>
          <a:bodyPr>
            <a:normAutofit/>
          </a:bodyPr>
          <a:lstStyle/>
          <a:p>
            <a:r>
              <a:rPr lang="en-US" sz="3200" b="1" dirty="0" smtClean="0">
                <a:solidFill>
                  <a:schemeClr val="bg1"/>
                </a:solidFill>
                <a:latin typeface="Constantia" panose="02030602050306030303" pitchFamily="18" charset="0"/>
              </a:rPr>
              <a:t>LINEAR REGRESSION:</a:t>
            </a:r>
            <a:endParaRPr lang="en-US" sz="3200" b="1" dirty="0">
              <a:solidFill>
                <a:schemeClr val="bg1"/>
              </a:solidFill>
              <a:latin typeface="Constantia" panose="02030602050306030303" pitchFamily="18" charset="0"/>
            </a:endParaRPr>
          </a:p>
        </p:txBody>
      </p:sp>
      <p:sp>
        <p:nvSpPr>
          <p:cNvPr id="3" name="Content Placeholder 2"/>
          <p:cNvSpPr>
            <a:spLocks noGrp="1"/>
          </p:cNvSpPr>
          <p:nvPr>
            <p:ph idx="1"/>
          </p:nvPr>
        </p:nvSpPr>
        <p:spPr>
          <a:xfrm>
            <a:off x="5486400" y="592347"/>
            <a:ext cx="3598654" cy="2098601"/>
          </a:xfrm>
        </p:spPr>
        <p:txBody>
          <a:bodyPr>
            <a:noAutofit/>
          </a:bodyPr>
          <a:lstStyle/>
          <a:p>
            <a:pPr marL="0" indent="0">
              <a:buNone/>
            </a:pPr>
            <a:r>
              <a:rPr lang="en-IN" sz="1600" dirty="0">
                <a:solidFill>
                  <a:schemeClr val="bg1"/>
                </a:solidFill>
                <a:latin typeface="Constantia" panose="02030602050306030303" pitchFamily="18" charset="0"/>
                <a:ea typeface="Calibri" panose="020F0502020204030204" pitchFamily="34" charset="0"/>
                <a:cs typeface="Times New Roman" panose="02020603050405020304" pitchFamily="18" charset="0"/>
              </a:rPr>
              <a:t>Created linear regression model and getting 86.08% R2 score using this model. From the </a:t>
            </a:r>
            <a:r>
              <a:rPr lang="en-IN" sz="1600" dirty="0" err="1">
                <a:solidFill>
                  <a:schemeClr val="bg1"/>
                </a:solidFill>
                <a:latin typeface="Constantia" panose="02030602050306030303" pitchFamily="18" charset="0"/>
                <a:ea typeface="Calibri" panose="020F0502020204030204" pitchFamily="34" charset="0"/>
                <a:cs typeface="Times New Roman" panose="02020603050405020304" pitchFamily="18" charset="0"/>
              </a:rPr>
              <a:t>reg</a:t>
            </a:r>
            <a:r>
              <a:rPr lang="en-IN" sz="1600" dirty="0">
                <a:solidFill>
                  <a:schemeClr val="bg1"/>
                </a:solidFill>
                <a:latin typeface="Constantia" panose="02030602050306030303" pitchFamily="18" charset="0"/>
                <a:ea typeface="Calibri" panose="020F0502020204030204" pitchFamily="34" charset="0"/>
                <a:cs typeface="Times New Roman" panose="02020603050405020304" pitchFamily="18" charset="0"/>
              </a:rPr>
              <a:t> plot I can observe the sales price of the house. The best fit line shows there is strong linear relation between test data of trained model and predicted values</a:t>
            </a:r>
            <a:r>
              <a:rPr lang="en-IN"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7E596E36-49FC-A1D8-1480-A87376B071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90" y="609600"/>
            <a:ext cx="3029309" cy="2081348"/>
          </a:xfrm>
          <a:prstGeom prst="rect">
            <a:avLst/>
          </a:prstGeom>
        </p:spPr>
      </p:pic>
      <p:pic>
        <p:nvPicPr>
          <p:cNvPr id="5" name="Picture 4">
            <a:extLst>
              <a:ext uri="{FF2B5EF4-FFF2-40B4-BE49-F238E27FC236}">
                <a16:creationId xmlns="" xmlns:a16="http://schemas.microsoft.com/office/drawing/2014/main" id="{D0F5D4A1-049F-DB2C-D9DA-8F8D292B5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6368" y="609600"/>
            <a:ext cx="2421147" cy="2081348"/>
          </a:xfrm>
          <a:prstGeom prst="rect">
            <a:avLst/>
          </a:prstGeom>
        </p:spPr>
      </p:pic>
      <p:pic>
        <p:nvPicPr>
          <p:cNvPr id="6" name="Picture 5">
            <a:extLst>
              <a:ext uri="{FF2B5EF4-FFF2-40B4-BE49-F238E27FC236}">
                <a16:creationId xmlns="" xmlns:a16="http://schemas.microsoft.com/office/drawing/2014/main" id="{6E74E7D4-EE65-C1DC-6262-49FAADF1FB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75" y="3733800"/>
            <a:ext cx="3009723" cy="2362200"/>
          </a:xfrm>
          <a:prstGeom prst="rect">
            <a:avLst/>
          </a:prstGeom>
        </p:spPr>
      </p:pic>
      <p:pic>
        <p:nvPicPr>
          <p:cNvPr id="7" name="Picture 6">
            <a:extLst>
              <a:ext uri="{FF2B5EF4-FFF2-40B4-BE49-F238E27FC236}">
                <a16:creationId xmlns="" xmlns:a16="http://schemas.microsoft.com/office/drawing/2014/main" id="{A3C670EE-7DA8-BF3A-2F49-5D36E7D95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3733800"/>
            <a:ext cx="2421147" cy="2362200"/>
          </a:xfrm>
          <a:prstGeom prst="rect">
            <a:avLst/>
          </a:prstGeom>
        </p:spPr>
      </p:pic>
      <p:sp>
        <p:nvSpPr>
          <p:cNvPr id="8" name="Rectangle 7"/>
          <p:cNvSpPr/>
          <p:nvPr/>
        </p:nvSpPr>
        <p:spPr>
          <a:xfrm>
            <a:off x="1295400" y="2875001"/>
            <a:ext cx="6685805" cy="584775"/>
          </a:xfrm>
          <a:prstGeom prst="rect">
            <a:avLst/>
          </a:prstGeom>
        </p:spPr>
        <p:txBody>
          <a:bodyPr wrap="none">
            <a:spAutoFit/>
          </a:bodyPr>
          <a:lstStyle/>
          <a:p>
            <a:r>
              <a:rPr lang="en-IN" sz="3200" b="1" dirty="0">
                <a:solidFill>
                  <a:schemeClr val="bg1"/>
                </a:solidFill>
                <a:latin typeface="Constantia" panose="02030602050306030303" pitchFamily="18" charset="0"/>
              </a:rPr>
              <a:t>Lasso </a:t>
            </a:r>
            <a:r>
              <a:rPr lang="en-IN" sz="3200" b="1" dirty="0" err="1">
                <a:solidFill>
                  <a:schemeClr val="bg1"/>
                </a:solidFill>
                <a:latin typeface="Constantia" panose="02030602050306030303" pitchFamily="18" charset="0"/>
              </a:rPr>
              <a:t>Regressor</a:t>
            </a:r>
            <a:r>
              <a:rPr lang="en-IN" sz="3200" b="1" dirty="0">
                <a:solidFill>
                  <a:schemeClr val="bg1"/>
                </a:solidFill>
                <a:latin typeface="Constantia" panose="02030602050306030303" pitchFamily="18" charset="0"/>
              </a:rPr>
              <a:t> (Regularization):</a:t>
            </a:r>
            <a:endParaRPr lang="en-US" sz="3200" dirty="0">
              <a:solidFill>
                <a:schemeClr val="bg1"/>
              </a:solidFill>
            </a:endParaRPr>
          </a:p>
        </p:txBody>
      </p:sp>
      <p:sp>
        <p:nvSpPr>
          <p:cNvPr id="9" name="Rectangle 8"/>
          <p:cNvSpPr/>
          <p:nvPr/>
        </p:nvSpPr>
        <p:spPr>
          <a:xfrm>
            <a:off x="5562600" y="3733800"/>
            <a:ext cx="3429000" cy="2308324"/>
          </a:xfrm>
          <a:prstGeom prst="rect">
            <a:avLst/>
          </a:prstGeom>
        </p:spPr>
        <p:txBody>
          <a:bodyPr wrap="square">
            <a:spAutoFit/>
          </a:bodyPr>
          <a:lstStyle/>
          <a:p>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Created Lasso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regressor</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model and getting 86.08% R2 score using this model. From the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reg</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plot I can observe the sales price of the house. The best fit line shows there is strong linear relation between test data of trained model and predicted sale price.</a:t>
            </a:r>
          </a:p>
        </p:txBody>
      </p:sp>
    </p:spTree>
    <p:extLst>
      <p:ext uri="{BB962C8B-B14F-4D97-AF65-F5344CB8AC3E}">
        <p14:creationId xmlns:p14="http://schemas.microsoft.com/office/powerpoint/2010/main" val="954963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128"/>
            <a:ext cx="8229600" cy="894272"/>
          </a:xfrm>
        </p:spPr>
        <p:txBody>
          <a:bodyPr>
            <a:normAutofit/>
          </a:bodyPr>
          <a:lstStyle/>
          <a:p>
            <a:pPr lvl="0"/>
            <a:r>
              <a:rPr lang="en-IN" sz="3200" b="1" dirty="0">
                <a:solidFill>
                  <a:schemeClr val="bg1"/>
                </a:solidFill>
                <a:latin typeface="Constantia" panose="02030602050306030303" pitchFamily="18" charset="0"/>
              </a:rPr>
              <a:t>Ridge </a:t>
            </a:r>
            <a:r>
              <a:rPr lang="en-IN" sz="3200" b="1" dirty="0" err="1">
                <a:solidFill>
                  <a:schemeClr val="bg1"/>
                </a:solidFill>
                <a:latin typeface="Constantia" panose="02030602050306030303" pitchFamily="18" charset="0"/>
              </a:rPr>
              <a:t>Regressor</a:t>
            </a:r>
            <a:r>
              <a:rPr lang="en-IN" sz="3200" b="1" dirty="0">
                <a:solidFill>
                  <a:schemeClr val="bg1"/>
                </a:solidFill>
                <a:latin typeface="Constantia" panose="02030602050306030303" pitchFamily="18" charset="0"/>
              </a:rPr>
              <a:t> (Regularization</a:t>
            </a:r>
            <a:r>
              <a:rPr lang="en-IN" sz="3200" b="1" dirty="0" smtClean="0">
                <a:solidFill>
                  <a:schemeClr val="bg1"/>
                </a:solidFill>
                <a:latin typeface="Constantia" panose="02030602050306030303" pitchFamily="18" charset="0"/>
              </a:rPr>
              <a:t>)</a:t>
            </a:r>
            <a:endParaRPr lang="en-US" sz="3200" b="1" dirty="0">
              <a:solidFill>
                <a:schemeClr val="bg1"/>
              </a:solidFill>
              <a:latin typeface="Constantia" panose="02030602050306030303" pitchFamily="18" charset="0"/>
            </a:endParaRPr>
          </a:p>
        </p:txBody>
      </p:sp>
      <p:sp>
        <p:nvSpPr>
          <p:cNvPr id="3" name="Content Placeholder 2"/>
          <p:cNvSpPr>
            <a:spLocks noGrp="1"/>
          </p:cNvSpPr>
          <p:nvPr>
            <p:ph idx="1"/>
          </p:nvPr>
        </p:nvSpPr>
        <p:spPr>
          <a:xfrm>
            <a:off x="5410200" y="838201"/>
            <a:ext cx="3581400" cy="2286000"/>
          </a:xfrm>
        </p:spPr>
        <p:txBody>
          <a:bodyPr>
            <a:normAutofit fontScale="55000" lnSpcReduction="20000"/>
          </a:bodyPr>
          <a:lstStyle/>
          <a:p>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have got alpha value as 100 using this I have created Ridge </a:t>
            </a:r>
            <a:r>
              <a:rPr lang="en-IN"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regressor</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model and getting 86.17% R2 score using this model. From the plot I can observe the sales price of the house. The best fit line shows there is strong linear relation between test data of trained model and predicted sale price.</a:t>
            </a:r>
          </a:p>
          <a:p>
            <a:endParaRPr lang="en-US" dirty="0"/>
          </a:p>
        </p:txBody>
      </p:sp>
      <p:pic>
        <p:nvPicPr>
          <p:cNvPr id="4" name="Picture 3">
            <a:extLst>
              <a:ext uri="{FF2B5EF4-FFF2-40B4-BE49-F238E27FC236}">
                <a16:creationId xmlns="" xmlns:a16="http://schemas.microsoft.com/office/drawing/2014/main" id="{ACA8F26A-D701-05B3-FDFA-01B9D3DED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838200"/>
            <a:ext cx="2895600" cy="2286000"/>
          </a:xfrm>
          <a:prstGeom prst="rect">
            <a:avLst/>
          </a:prstGeom>
        </p:spPr>
      </p:pic>
      <p:pic>
        <p:nvPicPr>
          <p:cNvPr id="5" name="Picture 4">
            <a:extLst>
              <a:ext uri="{FF2B5EF4-FFF2-40B4-BE49-F238E27FC236}">
                <a16:creationId xmlns="" xmlns:a16="http://schemas.microsoft.com/office/drawing/2014/main" id="{535FFBFF-9986-C003-1AF0-3F9AF777F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838200"/>
            <a:ext cx="2326824" cy="2286000"/>
          </a:xfrm>
          <a:prstGeom prst="rect">
            <a:avLst/>
          </a:prstGeom>
        </p:spPr>
      </p:pic>
      <p:sp>
        <p:nvSpPr>
          <p:cNvPr id="6" name="Rectangle 5"/>
          <p:cNvSpPr/>
          <p:nvPr/>
        </p:nvSpPr>
        <p:spPr>
          <a:xfrm>
            <a:off x="1981200" y="3227883"/>
            <a:ext cx="5145319" cy="584775"/>
          </a:xfrm>
          <a:prstGeom prst="rect">
            <a:avLst/>
          </a:prstGeom>
        </p:spPr>
        <p:txBody>
          <a:bodyPr wrap="none">
            <a:spAutoFit/>
          </a:bodyPr>
          <a:lstStyle/>
          <a:p>
            <a:r>
              <a:rPr lang="en-IN" sz="3200" b="1" dirty="0">
                <a:solidFill>
                  <a:schemeClr val="bg1"/>
                </a:solidFill>
                <a:latin typeface="Constantia" panose="02030602050306030303" pitchFamily="18" charset="0"/>
              </a:rPr>
              <a:t>Random Forest </a:t>
            </a:r>
            <a:r>
              <a:rPr lang="en-IN" sz="3200" b="1" dirty="0" err="1">
                <a:solidFill>
                  <a:schemeClr val="bg1"/>
                </a:solidFill>
                <a:latin typeface="Constantia" panose="02030602050306030303" pitchFamily="18" charset="0"/>
              </a:rPr>
              <a:t>Regressor</a:t>
            </a:r>
            <a:endParaRPr lang="en-US" sz="3200" dirty="0"/>
          </a:p>
        </p:txBody>
      </p:sp>
      <p:pic>
        <p:nvPicPr>
          <p:cNvPr id="7" name="Picture 6">
            <a:extLst>
              <a:ext uri="{FF2B5EF4-FFF2-40B4-BE49-F238E27FC236}">
                <a16:creationId xmlns="" xmlns:a16="http://schemas.microsoft.com/office/drawing/2014/main" id="{24539558-CF40-2CBA-6401-C9A4963F1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1" y="3962400"/>
            <a:ext cx="2895599" cy="2590800"/>
          </a:xfrm>
          <a:prstGeom prst="rect">
            <a:avLst/>
          </a:prstGeom>
        </p:spPr>
      </p:pic>
      <p:pic>
        <p:nvPicPr>
          <p:cNvPr id="8" name="Picture 7">
            <a:extLst>
              <a:ext uri="{FF2B5EF4-FFF2-40B4-BE49-F238E27FC236}">
                <a16:creationId xmlns="" xmlns:a16="http://schemas.microsoft.com/office/drawing/2014/main" id="{DA260E10-210B-0C7D-6C6F-351B54D764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3962400"/>
            <a:ext cx="2438399" cy="2590800"/>
          </a:xfrm>
          <a:prstGeom prst="rect">
            <a:avLst/>
          </a:prstGeom>
        </p:spPr>
      </p:pic>
      <p:sp>
        <p:nvSpPr>
          <p:cNvPr id="9" name="Rectangle 8"/>
          <p:cNvSpPr/>
          <p:nvPr/>
        </p:nvSpPr>
        <p:spPr>
          <a:xfrm>
            <a:off x="5410200" y="3962400"/>
            <a:ext cx="3352800" cy="1200329"/>
          </a:xfrm>
          <a:prstGeom prst="rect">
            <a:avLst/>
          </a:prstGeom>
        </p:spPr>
        <p:txBody>
          <a:bodyPr wrap="square">
            <a:spAutoFit/>
          </a:bodyPr>
          <a:lstStyle/>
          <a:p>
            <a:r>
              <a:rPr lang="en-US" dirty="0">
                <a:solidFill>
                  <a:schemeClr val="bg1"/>
                </a:solidFill>
                <a:latin typeface="Constantia" panose="02030602050306030303" pitchFamily="18" charset="0"/>
                <a:cs typeface="Times New Roman" panose="02020603050405020304" pitchFamily="18" charset="0"/>
              </a:rPr>
              <a:t>Created Random Forest </a:t>
            </a:r>
            <a:r>
              <a:rPr lang="en-US" dirty="0" err="1">
                <a:solidFill>
                  <a:schemeClr val="bg1"/>
                </a:solidFill>
                <a:latin typeface="Constantia" panose="02030602050306030303" pitchFamily="18" charset="0"/>
                <a:cs typeface="Times New Roman" panose="02020603050405020304" pitchFamily="18" charset="0"/>
              </a:rPr>
              <a:t>Regressor</a:t>
            </a:r>
            <a:r>
              <a:rPr lang="en-US" dirty="0">
                <a:solidFill>
                  <a:schemeClr val="bg1"/>
                </a:solidFill>
                <a:latin typeface="Constantia" panose="02030602050306030303" pitchFamily="18" charset="0"/>
                <a:cs typeface="Times New Roman" panose="02020603050405020304" pitchFamily="18" charset="0"/>
              </a:rPr>
              <a:t> model and getting 89.51% R2 score using this model</a:t>
            </a:r>
            <a:r>
              <a:rPr lang="en-US"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14916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pPr lvl="0"/>
            <a:r>
              <a:rPr lang="en-IN" sz="3200" b="1" dirty="0">
                <a:latin typeface="Constantia" panose="02030602050306030303" pitchFamily="18" charset="0"/>
              </a:rPr>
              <a:t>Extra Trees </a:t>
            </a:r>
            <a:r>
              <a:rPr lang="en-IN" sz="3200" b="1" dirty="0" err="1" smtClean="0">
                <a:latin typeface="Constantia" panose="02030602050306030303" pitchFamily="18" charset="0"/>
              </a:rPr>
              <a:t>Regressor</a:t>
            </a:r>
            <a:endParaRPr lang="en-US" sz="3200" b="1" dirty="0">
              <a:latin typeface="Constantia" panose="02030602050306030303" pitchFamily="18" charset="0"/>
            </a:endParaRPr>
          </a:p>
        </p:txBody>
      </p:sp>
      <p:sp>
        <p:nvSpPr>
          <p:cNvPr id="3" name="Content Placeholder 2"/>
          <p:cNvSpPr>
            <a:spLocks noGrp="1"/>
          </p:cNvSpPr>
          <p:nvPr>
            <p:ph idx="1"/>
          </p:nvPr>
        </p:nvSpPr>
        <p:spPr>
          <a:xfrm>
            <a:off x="5771744" y="609600"/>
            <a:ext cx="3219856" cy="2514600"/>
          </a:xfrm>
        </p:spPr>
        <p:txBody>
          <a:bodyPr>
            <a:normAutofit fontScale="85000" lnSpcReduction="10000"/>
          </a:bodyPr>
          <a:lstStyle/>
          <a:p>
            <a:r>
              <a:rPr lang="en-US" dirty="0">
                <a:latin typeface="Constantia" panose="02030602050306030303" pitchFamily="18" charset="0"/>
                <a:cs typeface="Times New Roman" panose="02020603050405020304" pitchFamily="18" charset="0"/>
              </a:rPr>
              <a:t>I have </a:t>
            </a:r>
            <a:r>
              <a:rPr lang="en-IN" dirty="0">
                <a:solidFill>
                  <a:srgbClr val="000000"/>
                </a:solidFill>
                <a:latin typeface="Constantia" panose="02030602050306030303" pitchFamily="18" charset="0"/>
                <a:cs typeface="Times New Roman" panose="02020603050405020304" pitchFamily="18" charset="0"/>
              </a:rPr>
              <a:t>c</a:t>
            </a:r>
            <a:r>
              <a:rPr lang="en-IN"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reated Extra Trees </a:t>
            </a:r>
            <a:r>
              <a:rPr lang="en-IN" dirty="0" err="1">
                <a:solidFill>
                  <a:srgbClr val="000000"/>
                </a:solidFill>
                <a:latin typeface="Constantia" panose="02030602050306030303" pitchFamily="18" charset="0"/>
                <a:ea typeface="Calibri" panose="020F0502020204030204" pitchFamily="34" charset="0"/>
                <a:cs typeface="Times New Roman" panose="02020603050405020304" pitchFamily="18" charset="0"/>
              </a:rPr>
              <a:t>Regressor</a:t>
            </a:r>
            <a:r>
              <a:rPr lang="en-IN"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 model and getting 89.47% R2 score using this model.</a:t>
            </a:r>
            <a:endParaRPr lang="en-IN" dirty="0">
              <a:latin typeface="Constantia" panose="02030602050306030303" pitchFamily="18" charset="0"/>
              <a:cs typeface="Times New Roman" panose="02020603050405020304" pitchFamily="18" charset="0"/>
            </a:endParaRPr>
          </a:p>
          <a:p>
            <a:endParaRPr lang="en-US" dirty="0"/>
          </a:p>
        </p:txBody>
      </p:sp>
      <p:pic>
        <p:nvPicPr>
          <p:cNvPr id="4" name="Picture 3">
            <a:extLst>
              <a:ext uri="{FF2B5EF4-FFF2-40B4-BE49-F238E27FC236}">
                <a16:creationId xmlns="" xmlns:a16="http://schemas.microsoft.com/office/drawing/2014/main" id="{5CC8D1A1-469B-3DA1-ED50-526FA541F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609600"/>
            <a:ext cx="3200398" cy="2590799"/>
          </a:xfrm>
          <a:prstGeom prst="rect">
            <a:avLst/>
          </a:prstGeom>
        </p:spPr>
      </p:pic>
      <p:pic>
        <p:nvPicPr>
          <p:cNvPr id="5" name="Picture 4">
            <a:extLst>
              <a:ext uri="{FF2B5EF4-FFF2-40B4-BE49-F238E27FC236}">
                <a16:creationId xmlns="" xmlns:a16="http://schemas.microsoft.com/office/drawing/2014/main" id="{F426168B-4C19-1CE8-FEF1-639C42DE8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599" y="609599"/>
            <a:ext cx="2495145" cy="2590799"/>
          </a:xfrm>
          <a:prstGeom prst="rect">
            <a:avLst/>
          </a:prstGeom>
        </p:spPr>
      </p:pic>
      <p:pic>
        <p:nvPicPr>
          <p:cNvPr id="6" name="Picture 5">
            <a:extLst>
              <a:ext uri="{FF2B5EF4-FFF2-40B4-BE49-F238E27FC236}">
                <a16:creationId xmlns="" xmlns:a16="http://schemas.microsoft.com/office/drawing/2014/main" id="{13133D5F-933C-B232-F0B0-F762BD332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1" y="4038600"/>
            <a:ext cx="3200399" cy="2514600"/>
          </a:xfrm>
          <a:prstGeom prst="rect">
            <a:avLst/>
          </a:prstGeom>
        </p:spPr>
      </p:pic>
      <p:pic>
        <p:nvPicPr>
          <p:cNvPr id="7" name="Picture 6">
            <a:extLst>
              <a:ext uri="{FF2B5EF4-FFF2-40B4-BE49-F238E27FC236}">
                <a16:creationId xmlns="" xmlns:a16="http://schemas.microsoft.com/office/drawing/2014/main" id="{0FF6957C-A947-DA71-9086-B734C1D048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503" y="4038600"/>
            <a:ext cx="2495241" cy="2514600"/>
          </a:xfrm>
          <a:prstGeom prst="rect">
            <a:avLst/>
          </a:prstGeom>
        </p:spPr>
      </p:pic>
      <p:sp>
        <p:nvSpPr>
          <p:cNvPr id="8" name="Rectangle 7"/>
          <p:cNvSpPr/>
          <p:nvPr/>
        </p:nvSpPr>
        <p:spPr>
          <a:xfrm>
            <a:off x="5867400" y="3962400"/>
            <a:ext cx="3048000" cy="1200329"/>
          </a:xfrm>
          <a:prstGeom prst="rect">
            <a:avLst/>
          </a:prstGeom>
        </p:spPr>
        <p:txBody>
          <a:bodyPr wrap="square">
            <a:spAutoFit/>
          </a:bodyPr>
          <a:lstStyle/>
          <a:p>
            <a:r>
              <a:rPr lang="en-US" dirty="0">
                <a:latin typeface="Constantia" panose="02030602050306030303" pitchFamily="18" charset="0"/>
                <a:cs typeface="Times New Roman" panose="02020603050405020304" pitchFamily="18" charset="0"/>
              </a:rPr>
              <a:t>Created Gradient Boosting </a:t>
            </a:r>
            <a:r>
              <a:rPr lang="en-US" dirty="0" err="1">
                <a:latin typeface="Constantia" panose="02030602050306030303" pitchFamily="18" charset="0"/>
                <a:cs typeface="Times New Roman" panose="02020603050405020304" pitchFamily="18" charset="0"/>
              </a:rPr>
              <a:t>Regressor</a:t>
            </a:r>
            <a:r>
              <a:rPr lang="en-US" dirty="0">
                <a:latin typeface="Constantia" panose="02030602050306030303" pitchFamily="18" charset="0"/>
                <a:cs typeface="Times New Roman" panose="02020603050405020304" pitchFamily="18" charset="0"/>
              </a:rPr>
              <a:t> model and getting 92.63% R2 score using this model</a:t>
            </a:r>
          </a:p>
        </p:txBody>
      </p:sp>
      <p:sp>
        <p:nvSpPr>
          <p:cNvPr id="9" name="Rectangle 8"/>
          <p:cNvSpPr/>
          <p:nvPr/>
        </p:nvSpPr>
        <p:spPr>
          <a:xfrm>
            <a:off x="1696528" y="3260675"/>
            <a:ext cx="5754717" cy="584775"/>
          </a:xfrm>
          <a:prstGeom prst="rect">
            <a:avLst/>
          </a:prstGeom>
        </p:spPr>
        <p:txBody>
          <a:bodyPr wrap="none">
            <a:spAutoFit/>
          </a:bodyPr>
          <a:lstStyle/>
          <a:p>
            <a:r>
              <a:rPr lang="en-IN" sz="3200" b="1" dirty="0">
                <a:latin typeface="Constantia" panose="02030602050306030303" pitchFamily="18" charset="0"/>
              </a:rPr>
              <a:t>Gradient Boosting </a:t>
            </a:r>
            <a:r>
              <a:rPr lang="en-IN" sz="3200" b="1" dirty="0" err="1">
                <a:latin typeface="Constantia" panose="02030602050306030303" pitchFamily="18" charset="0"/>
              </a:rPr>
              <a:t>Regressor</a:t>
            </a:r>
            <a:endParaRPr lang="en-US" sz="3200" dirty="0"/>
          </a:p>
        </p:txBody>
      </p:sp>
    </p:spTree>
    <p:extLst>
      <p:ext uri="{BB962C8B-B14F-4D97-AF65-F5344CB8AC3E}">
        <p14:creationId xmlns:p14="http://schemas.microsoft.com/office/powerpoint/2010/main" val="798981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961845"/>
          </a:xfrm>
        </p:spPr>
        <p:txBody>
          <a:bodyPr>
            <a:noAutofit/>
          </a:bodyPr>
          <a:lstStyle/>
          <a:p>
            <a:pPr lvl="0"/>
            <a:r>
              <a:rPr lang="en-US" sz="3200" b="1" dirty="0">
                <a:latin typeface="Constantia" panose="02030602050306030303" pitchFamily="18" charset="0"/>
              </a:rPr>
              <a:t>Extreme Gradient Boosting </a:t>
            </a:r>
            <a:r>
              <a:rPr lang="en-US" sz="3200" b="1" dirty="0" err="1">
                <a:latin typeface="Constantia" panose="02030602050306030303" pitchFamily="18" charset="0"/>
              </a:rPr>
              <a:t>Regressor</a:t>
            </a:r>
            <a:r>
              <a:rPr lang="en-US" sz="3200" b="1" dirty="0">
                <a:latin typeface="Constantia" panose="02030602050306030303" pitchFamily="18" charset="0"/>
              </a:rPr>
              <a:t> </a:t>
            </a:r>
          </a:p>
        </p:txBody>
      </p:sp>
      <p:sp>
        <p:nvSpPr>
          <p:cNvPr id="3" name="Content Placeholder 2"/>
          <p:cNvSpPr>
            <a:spLocks noGrp="1"/>
          </p:cNvSpPr>
          <p:nvPr>
            <p:ph idx="1"/>
          </p:nvPr>
        </p:nvSpPr>
        <p:spPr>
          <a:xfrm>
            <a:off x="6248400" y="838201"/>
            <a:ext cx="2743200" cy="2514600"/>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Created Extreme Gradient Boosting </a:t>
            </a:r>
            <a:r>
              <a:rPr lang="en-US" dirty="0" err="1">
                <a:latin typeface="Times New Roman" panose="02020603050405020304" pitchFamily="18" charset="0"/>
                <a:cs typeface="Times New Roman" panose="02020603050405020304" pitchFamily="18" charset="0"/>
              </a:rPr>
              <a:t>Regressor</a:t>
            </a:r>
            <a:r>
              <a:rPr lang="en-US" dirty="0">
                <a:latin typeface="Times New Roman" panose="02020603050405020304" pitchFamily="18" charset="0"/>
                <a:cs typeface="Times New Roman" panose="02020603050405020304" pitchFamily="18" charset="0"/>
              </a:rPr>
              <a:t> model and getting 89.16% R2 score using this model.</a:t>
            </a:r>
          </a:p>
          <a:p>
            <a:endParaRPr lang="en-US" dirty="0"/>
          </a:p>
        </p:txBody>
      </p:sp>
      <p:pic>
        <p:nvPicPr>
          <p:cNvPr id="4" name="Picture 3">
            <a:extLst>
              <a:ext uri="{FF2B5EF4-FFF2-40B4-BE49-F238E27FC236}">
                <a16:creationId xmlns="" xmlns:a16="http://schemas.microsoft.com/office/drawing/2014/main" id="{227F9F3A-1828-F2F2-47CE-9D46920C4B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657" y="838200"/>
            <a:ext cx="3312543" cy="2514600"/>
          </a:xfrm>
          <a:prstGeom prst="rect">
            <a:avLst/>
          </a:prstGeom>
        </p:spPr>
      </p:pic>
      <p:pic>
        <p:nvPicPr>
          <p:cNvPr id="5" name="Picture 4">
            <a:extLst>
              <a:ext uri="{FF2B5EF4-FFF2-40B4-BE49-F238E27FC236}">
                <a16:creationId xmlns="" xmlns:a16="http://schemas.microsoft.com/office/drawing/2014/main" id="{65F51369-7275-9B5B-CB7A-B1DEE9230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697" y="838200"/>
            <a:ext cx="2645665" cy="2514600"/>
          </a:xfrm>
          <a:prstGeom prst="rect">
            <a:avLst/>
          </a:prstGeom>
        </p:spPr>
      </p:pic>
      <p:pic>
        <p:nvPicPr>
          <p:cNvPr id="6" name="Picture 5">
            <a:extLst>
              <a:ext uri="{FF2B5EF4-FFF2-40B4-BE49-F238E27FC236}">
                <a16:creationId xmlns="" xmlns:a16="http://schemas.microsoft.com/office/drawing/2014/main" id="{55FFFEC3-8AD4-2F06-9242-320868F13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657" y="4038600"/>
            <a:ext cx="3312543" cy="2498548"/>
          </a:xfrm>
          <a:prstGeom prst="rect">
            <a:avLst/>
          </a:prstGeom>
        </p:spPr>
      </p:pic>
      <p:pic>
        <p:nvPicPr>
          <p:cNvPr id="7" name="Picture 6">
            <a:extLst>
              <a:ext uri="{FF2B5EF4-FFF2-40B4-BE49-F238E27FC236}">
                <a16:creationId xmlns="" xmlns:a16="http://schemas.microsoft.com/office/drawing/2014/main" id="{99D70D83-B126-419B-047E-36037267F3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4038600"/>
            <a:ext cx="2645665" cy="2498548"/>
          </a:xfrm>
          <a:prstGeom prst="rect">
            <a:avLst/>
          </a:prstGeom>
        </p:spPr>
      </p:pic>
      <p:sp>
        <p:nvSpPr>
          <p:cNvPr id="8" name="Rectangle 7"/>
          <p:cNvSpPr/>
          <p:nvPr/>
        </p:nvSpPr>
        <p:spPr>
          <a:xfrm>
            <a:off x="6248400" y="4114800"/>
            <a:ext cx="2667000" cy="1477328"/>
          </a:xfrm>
          <a:prstGeom prst="rect">
            <a:avLst/>
          </a:prstGeom>
        </p:spPr>
        <p:txBody>
          <a:bodyPr wrap="square">
            <a:spAutoFit/>
          </a:bodyPr>
          <a:lstStyle/>
          <a:p>
            <a:pPr marL="285750" indent="-285750">
              <a:buFont typeface="Arial" panose="020B0604020202020204" pitchFamily="34" charset="0"/>
              <a:buChar char="•"/>
            </a:pPr>
            <a:r>
              <a:rPr lang="en-US" dirty="0">
                <a:latin typeface="Constantia" panose="02030602050306030303" pitchFamily="18" charset="0"/>
                <a:cs typeface="Times New Roman" panose="02020603050405020304" pitchFamily="18" charset="0"/>
              </a:rPr>
              <a:t>Created Bagging </a:t>
            </a:r>
            <a:r>
              <a:rPr lang="en-US" dirty="0" err="1">
                <a:latin typeface="Constantia" panose="02030602050306030303" pitchFamily="18" charset="0"/>
                <a:cs typeface="Times New Roman" panose="02020603050405020304" pitchFamily="18" charset="0"/>
              </a:rPr>
              <a:t>Regressor</a:t>
            </a:r>
            <a:r>
              <a:rPr lang="en-US" dirty="0">
                <a:latin typeface="Constantia" panose="02030602050306030303" pitchFamily="18" charset="0"/>
                <a:cs typeface="Times New Roman" panose="02020603050405020304" pitchFamily="18" charset="0"/>
              </a:rPr>
              <a:t> model and getting 87.94% R2 score using this model</a:t>
            </a:r>
            <a:r>
              <a:rPr lang="en-US" dirty="0">
                <a:latin typeface="Times New Roman" panose="02020603050405020304" pitchFamily="18" charset="0"/>
                <a:cs typeface="Times New Roman" panose="02020603050405020304" pitchFamily="18" charset="0"/>
              </a:rPr>
              <a:t>.</a:t>
            </a:r>
          </a:p>
        </p:txBody>
      </p:sp>
      <p:sp>
        <p:nvSpPr>
          <p:cNvPr id="9" name="Rectangle 8"/>
          <p:cNvSpPr/>
          <p:nvPr/>
        </p:nvSpPr>
        <p:spPr>
          <a:xfrm>
            <a:off x="2944952" y="3352800"/>
            <a:ext cx="3766159" cy="584775"/>
          </a:xfrm>
          <a:prstGeom prst="rect">
            <a:avLst/>
          </a:prstGeom>
        </p:spPr>
        <p:txBody>
          <a:bodyPr wrap="none">
            <a:spAutoFit/>
          </a:bodyPr>
          <a:lstStyle/>
          <a:p>
            <a:r>
              <a:rPr lang="en-IN" sz="3200" b="1" dirty="0">
                <a:latin typeface="Constantia" panose="02030602050306030303" pitchFamily="18" charset="0"/>
              </a:rPr>
              <a:t>Bagging </a:t>
            </a:r>
            <a:r>
              <a:rPr lang="en-IN" sz="3200" b="1" dirty="0" err="1">
                <a:latin typeface="Constantia" panose="02030602050306030303" pitchFamily="18" charset="0"/>
              </a:rPr>
              <a:t>Regressor</a:t>
            </a:r>
            <a:endParaRPr lang="en-US" sz="3200" dirty="0"/>
          </a:p>
        </p:txBody>
      </p:sp>
    </p:spTree>
    <p:extLst>
      <p:ext uri="{BB962C8B-B14F-4D97-AF65-F5344CB8AC3E}">
        <p14:creationId xmlns:p14="http://schemas.microsoft.com/office/powerpoint/2010/main" val="3644673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838200"/>
          </a:xfrm>
        </p:spPr>
        <p:txBody>
          <a:bodyPr>
            <a:normAutofit/>
          </a:bodyPr>
          <a:lstStyle/>
          <a:p>
            <a:pPr lvl="0"/>
            <a:r>
              <a:rPr lang="en-IN" sz="3600" b="1" dirty="0">
                <a:latin typeface="Constantia" panose="02030602050306030303" pitchFamily="18" charset="0"/>
              </a:rPr>
              <a:t>Model </a:t>
            </a:r>
            <a:r>
              <a:rPr lang="en-IN" sz="3600" b="1" dirty="0" smtClean="0">
                <a:latin typeface="Constantia" panose="02030602050306030303" pitchFamily="18" charset="0"/>
              </a:rPr>
              <a:t>Selection</a:t>
            </a:r>
            <a:endParaRPr lang="en-US" sz="3600" b="1" dirty="0">
              <a:latin typeface="Constantia" panose="02030602050306030303" pitchFamily="18" charset="0"/>
            </a:endParaRPr>
          </a:p>
        </p:txBody>
      </p:sp>
      <p:sp>
        <p:nvSpPr>
          <p:cNvPr id="3" name="Content Placeholder 2"/>
          <p:cNvSpPr>
            <a:spLocks noGrp="1"/>
          </p:cNvSpPr>
          <p:nvPr>
            <p:ph idx="1"/>
          </p:nvPr>
        </p:nvSpPr>
        <p:spPr>
          <a:xfrm>
            <a:off x="5644999" y="1066800"/>
            <a:ext cx="3276600" cy="2286000"/>
          </a:xfrm>
        </p:spPr>
        <p:txBody>
          <a:bodyPr>
            <a:normAutofit fontScale="40000" lnSpcReduction="20000"/>
          </a:bodyPr>
          <a:lstStyle/>
          <a:p>
            <a:r>
              <a:rPr lang="en-IN" sz="4200" dirty="0">
                <a:latin typeface="Constantia" panose="02030602050306030303" pitchFamily="18" charset="0"/>
                <a:ea typeface="Calibri" panose="020F0502020204030204" pitchFamily="34" charset="0"/>
                <a:cs typeface="Times New Roman" panose="02020603050405020304" pitchFamily="18" charset="0"/>
              </a:rPr>
              <a:t>From the difference between R2 score and Cross Validation score </a:t>
            </a:r>
            <a:r>
              <a:rPr lang="en-IN" sz="4200"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I can conclude that Lasso </a:t>
            </a:r>
            <a:r>
              <a:rPr lang="en-IN" sz="4200" dirty="0" err="1">
                <a:solidFill>
                  <a:srgbClr val="000000"/>
                </a:solidFill>
                <a:latin typeface="Constantia" panose="02030602050306030303" pitchFamily="18" charset="0"/>
                <a:ea typeface="Calibri" panose="020F0502020204030204" pitchFamily="34" charset="0"/>
                <a:cs typeface="Times New Roman" panose="02020603050405020304" pitchFamily="18" charset="0"/>
              </a:rPr>
              <a:t>Regressor</a:t>
            </a:r>
            <a:r>
              <a:rPr lang="en-IN" sz="4200"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 as my best fitting model as it is giving less difference compare to other models. Let's perform </a:t>
            </a:r>
            <a:r>
              <a:rPr lang="en-IN" sz="4200" dirty="0" err="1">
                <a:solidFill>
                  <a:srgbClr val="000000"/>
                </a:solidFill>
                <a:latin typeface="Constantia" panose="02030602050306030303" pitchFamily="18" charset="0"/>
                <a:ea typeface="Calibri" panose="020F0502020204030204" pitchFamily="34" charset="0"/>
                <a:cs typeface="Times New Roman" panose="02020603050405020304" pitchFamily="18" charset="0"/>
              </a:rPr>
              <a:t>Hyperparameter</a:t>
            </a:r>
            <a:r>
              <a:rPr lang="en-IN" sz="4200"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 tuning to increase the model accuracy.</a:t>
            </a:r>
            <a:endParaRPr lang="en-IN" sz="4200" dirty="0">
              <a:latin typeface="Constantia" panose="02030602050306030303" pitchFamily="18" charset="0"/>
              <a:ea typeface="Calibri" panose="020F0502020204030204" pitchFamily="34" charset="0"/>
              <a:cs typeface="Times New Roman" panose="02020603050405020304" pitchFamily="18" charset="0"/>
            </a:endParaRPr>
          </a:p>
          <a:p>
            <a:endParaRPr lang="en-US" dirty="0">
              <a:latin typeface="Constantia" panose="02030602050306030303" pitchFamily="18" charset="0"/>
            </a:endParaRPr>
          </a:p>
        </p:txBody>
      </p:sp>
      <p:pic>
        <p:nvPicPr>
          <p:cNvPr id="4" name="Picture 3">
            <a:extLst>
              <a:ext uri="{FF2B5EF4-FFF2-40B4-BE49-F238E27FC236}">
                <a16:creationId xmlns="" xmlns:a16="http://schemas.microsoft.com/office/drawing/2014/main" id="{A1F695EF-48D1-7BDD-0796-408EDB4B4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45" y="1135811"/>
            <a:ext cx="5252049" cy="2286000"/>
          </a:xfrm>
          <a:prstGeom prst="rect">
            <a:avLst/>
          </a:prstGeom>
        </p:spPr>
      </p:pic>
      <p:pic>
        <p:nvPicPr>
          <p:cNvPr id="5" name="Picture 4">
            <a:extLst>
              <a:ext uri="{FF2B5EF4-FFF2-40B4-BE49-F238E27FC236}">
                <a16:creationId xmlns="" xmlns:a16="http://schemas.microsoft.com/office/drawing/2014/main" id="{EBE4B14C-045D-2F22-706A-A3C36C323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849" y="3505200"/>
            <a:ext cx="5257799" cy="2895600"/>
          </a:xfrm>
          <a:prstGeom prst="rect">
            <a:avLst/>
          </a:prstGeom>
        </p:spPr>
      </p:pic>
      <p:sp>
        <p:nvSpPr>
          <p:cNvPr id="6" name="Rectangle 5"/>
          <p:cNvSpPr/>
          <p:nvPr/>
        </p:nvSpPr>
        <p:spPr>
          <a:xfrm>
            <a:off x="5644999" y="4761361"/>
            <a:ext cx="3276600"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 have used </a:t>
            </a:r>
            <a:r>
              <a:rPr lang="en-US" dirty="0" err="1">
                <a:latin typeface="Times New Roman" panose="02020603050405020304" pitchFamily="18" charset="0"/>
                <a:cs typeface="Times New Roman" panose="02020603050405020304" pitchFamily="18" charset="0"/>
              </a:rPr>
              <a:t>GridSearchCV</a:t>
            </a:r>
            <a:r>
              <a:rPr lang="en-US" dirty="0">
                <a:latin typeface="Times New Roman" panose="02020603050405020304" pitchFamily="18" charset="0"/>
                <a:cs typeface="Times New Roman" panose="02020603050405020304" pitchFamily="18" charset="0"/>
              </a:rPr>
              <a:t> to get the best parameters of Bagging </a:t>
            </a:r>
            <a:r>
              <a:rPr lang="en-US" dirty="0" err="1">
                <a:latin typeface="Times New Roman" panose="02020603050405020304" pitchFamily="18" charset="0"/>
                <a:cs typeface="Times New Roman" panose="02020603050405020304" pitchFamily="18" charset="0"/>
              </a:rPr>
              <a:t>Regressor</a:t>
            </a:r>
            <a:r>
              <a:rPr lang="en-US" dirty="0">
                <a:latin typeface="Times New Roman" panose="02020603050405020304" pitchFamily="18" charset="0"/>
                <a:cs typeface="Times New Roman" panose="02020603050405020304" pitchFamily="18" charset="0"/>
              </a:rPr>
              <a:t>. And used all the obtained parameters to get the accuracy of final model.</a:t>
            </a:r>
          </a:p>
        </p:txBody>
      </p:sp>
      <p:sp>
        <p:nvSpPr>
          <p:cNvPr id="7" name="Rectangle 6"/>
          <p:cNvSpPr/>
          <p:nvPr/>
        </p:nvSpPr>
        <p:spPr>
          <a:xfrm>
            <a:off x="5536720" y="3429000"/>
            <a:ext cx="3493157" cy="1077218"/>
          </a:xfrm>
          <a:prstGeom prst="rect">
            <a:avLst/>
          </a:prstGeom>
        </p:spPr>
        <p:txBody>
          <a:bodyPr wrap="square">
            <a:spAutoFit/>
          </a:bodyPr>
          <a:lstStyle/>
          <a:p>
            <a:pPr algn="ctr"/>
            <a:r>
              <a:rPr lang="en-IN" sz="3200" b="1" dirty="0">
                <a:latin typeface="Constantia" panose="02030602050306030303" pitchFamily="18" charset="0"/>
              </a:rPr>
              <a:t>Hyper Parameter Tuning</a:t>
            </a:r>
            <a:endParaRPr lang="en-US" sz="3200" dirty="0"/>
          </a:p>
        </p:txBody>
      </p:sp>
    </p:spTree>
    <p:extLst>
      <p:ext uri="{BB962C8B-B14F-4D97-AF65-F5344CB8AC3E}">
        <p14:creationId xmlns:p14="http://schemas.microsoft.com/office/powerpoint/2010/main" val="2359967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pPr lvl="0"/>
            <a:r>
              <a:rPr lang="en-US" sz="3600" b="1" dirty="0">
                <a:latin typeface="Constantia" panose="02030602050306030303" pitchFamily="18" charset="0"/>
              </a:rPr>
              <a:t>Creating Final Model After </a:t>
            </a:r>
            <a:r>
              <a:rPr lang="en-US" sz="3600" b="1" dirty="0" smtClean="0">
                <a:latin typeface="Constantia" panose="02030602050306030303" pitchFamily="18" charset="0"/>
              </a:rPr>
              <a:t>Tuning</a:t>
            </a:r>
            <a:endParaRPr lang="en-US" sz="3600" b="1" dirty="0">
              <a:latin typeface="Constantia" panose="02030602050306030303" pitchFamily="18" charset="0"/>
            </a:endParaRPr>
          </a:p>
        </p:txBody>
      </p:sp>
      <p:sp>
        <p:nvSpPr>
          <p:cNvPr id="3" name="Content Placeholder 2"/>
          <p:cNvSpPr>
            <a:spLocks noGrp="1"/>
          </p:cNvSpPr>
          <p:nvPr>
            <p:ph idx="1"/>
          </p:nvPr>
        </p:nvSpPr>
        <p:spPr>
          <a:xfrm>
            <a:off x="6019800" y="581564"/>
            <a:ext cx="2971800" cy="2411082"/>
          </a:xfrm>
        </p:spPr>
        <p:txBody>
          <a:bodyPr>
            <a:normAutofit fontScale="47500" lnSpcReduction="20000"/>
          </a:bodyPr>
          <a:lstStyle/>
          <a:p>
            <a:r>
              <a:rPr lang="en-IN"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The R2 score of Bagging </a:t>
            </a:r>
            <a:r>
              <a:rPr lang="en-IN" dirty="0" err="1">
                <a:solidFill>
                  <a:srgbClr val="000000"/>
                </a:solidFill>
                <a:latin typeface="Constantia" panose="02030602050306030303" pitchFamily="18" charset="0"/>
                <a:ea typeface="Calibri" panose="020F0502020204030204" pitchFamily="34" charset="0"/>
                <a:cs typeface="Times New Roman" panose="02020603050405020304" pitchFamily="18" charset="0"/>
              </a:rPr>
              <a:t>Regressor</a:t>
            </a:r>
            <a:r>
              <a:rPr lang="en-IN"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 has been increased after tuning the model. It is giving R2 score as 86.13% which is very good. The plot gives some strong linear relation between test and predicted values. Also, I can notice the MAE, MSE and RMSE values have been reduced. Which means that our model trained well.</a:t>
            </a:r>
            <a:endParaRPr lang="en-IN" dirty="0">
              <a:latin typeface="Constantia" panose="02030602050306030303" pitchFamily="18" charset="0"/>
              <a:cs typeface="Times New Roman" panose="02020603050405020304" pitchFamily="18" charset="0"/>
            </a:endParaRPr>
          </a:p>
          <a:p>
            <a:endParaRPr lang="en-US" dirty="0">
              <a:latin typeface="Constantia" panose="02030602050306030303" pitchFamily="18" charset="0"/>
            </a:endParaRPr>
          </a:p>
        </p:txBody>
      </p:sp>
      <p:pic>
        <p:nvPicPr>
          <p:cNvPr id="4" name="Picture 3">
            <a:extLst>
              <a:ext uri="{FF2B5EF4-FFF2-40B4-BE49-F238E27FC236}">
                <a16:creationId xmlns="" xmlns:a16="http://schemas.microsoft.com/office/drawing/2014/main" id="{D2C9482D-86BD-818F-59D2-0778C9D9E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10" y="581564"/>
            <a:ext cx="3239218" cy="2411082"/>
          </a:xfrm>
          <a:prstGeom prst="rect">
            <a:avLst/>
          </a:prstGeom>
        </p:spPr>
      </p:pic>
      <p:pic>
        <p:nvPicPr>
          <p:cNvPr id="5" name="Picture 4">
            <a:extLst>
              <a:ext uri="{FF2B5EF4-FFF2-40B4-BE49-F238E27FC236}">
                <a16:creationId xmlns="" xmlns:a16="http://schemas.microsoft.com/office/drawing/2014/main" id="{EF16938C-D275-156F-4E79-DC61FE046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581564"/>
            <a:ext cx="2514600" cy="2411082"/>
          </a:xfrm>
          <a:prstGeom prst="rect">
            <a:avLst/>
          </a:prstGeom>
        </p:spPr>
      </p:pic>
      <p:sp>
        <p:nvSpPr>
          <p:cNvPr id="6" name="Rectangle 5"/>
          <p:cNvSpPr/>
          <p:nvPr/>
        </p:nvSpPr>
        <p:spPr>
          <a:xfrm>
            <a:off x="0" y="2967092"/>
            <a:ext cx="9144000" cy="830997"/>
          </a:xfrm>
          <a:prstGeom prst="rect">
            <a:avLst/>
          </a:prstGeom>
        </p:spPr>
        <p:txBody>
          <a:bodyPr wrap="square">
            <a:spAutoFit/>
          </a:bodyPr>
          <a:lstStyle/>
          <a:p>
            <a:pPr algn="ctr"/>
            <a:r>
              <a:rPr lang="en-US" sz="2400" b="1" dirty="0">
                <a:latin typeface="Constantia" panose="02030602050306030303" pitchFamily="18" charset="0"/>
              </a:rPr>
              <a:t>Saving the final model and predicting the sale price for test data</a:t>
            </a:r>
            <a:endParaRPr lang="en-US" sz="2400" dirty="0"/>
          </a:p>
        </p:txBody>
      </p:sp>
      <p:pic>
        <p:nvPicPr>
          <p:cNvPr id="7" name="Picture 6">
            <a:extLst>
              <a:ext uri="{FF2B5EF4-FFF2-40B4-BE49-F238E27FC236}">
                <a16:creationId xmlns="" xmlns:a16="http://schemas.microsoft.com/office/drawing/2014/main" id="{01F8F419-7E9B-ACD3-5E5F-6DC55A8EC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19" y="3763583"/>
            <a:ext cx="5840082" cy="2865817"/>
          </a:xfrm>
          <a:prstGeom prst="rect">
            <a:avLst/>
          </a:prstGeom>
        </p:spPr>
      </p:pic>
      <p:sp>
        <p:nvSpPr>
          <p:cNvPr id="8" name="Rectangle 7"/>
          <p:cNvSpPr/>
          <p:nvPr/>
        </p:nvSpPr>
        <p:spPr>
          <a:xfrm>
            <a:off x="6186577" y="3365337"/>
            <a:ext cx="2590800" cy="3293209"/>
          </a:xfrm>
          <a:prstGeom prst="rect">
            <a:avLst/>
          </a:prstGeom>
        </p:spPr>
        <p:txBody>
          <a:bodyPr wrap="square">
            <a:spAutoFit/>
          </a:bodyPr>
          <a:lstStyle/>
          <a:p>
            <a:pPr marL="285750" indent="-285750">
              <a:buFont typeface="Arial" panose="020B0604020202020204" pitchFamily="34" charset="0"/>
              <a:buChar char="•"/>
            </a:pPr>
            <a:r>
              <a:rPr lang="en-IN" sz="1600" dirty="0">
                <a:latin typeface="Times New Roman" panose="02020603050405020304" pitchFamily="18" charset="0"/>
                <a:ea typeface="Calibri" panose="020F0502020204030204" pitchFamily="34" charset="0"/>
                <a:cs typeface="Times New Roman" panose="02020603050405020304" pitchFamily="18" charset="0"/>
              </a:rPr>
              <a:t>I have saved my final best model using </a:t>
            </a:r>
            <a:r>
              <a:rPr lang="en-IN" sz="1600" dirty="0" err="1">
                <a:latin typeface="Times New Roman" panose="02020603050405020304" pitchFamily="18" charset="0"/>
                <a:ea typeface="Calibri" panose="020F0502020204030204" pitchFamily="34" charset="0"/>
                <a:cs typeface="Times New Roman" panose="02020603050405020304" pitchFamily="18" charset="0"/>
              </a:rPr>
              <a:t>joblib</a:t>
            </a:r>
            <a:r>
              <a:rPr lang="en-IN" sz="1600" dirty="0">
                <a:latin typeface="Times New Roman" panose="02020603050405020304" pitchFamily="18" charset="0"/>
                <a:ea typeface="Calibri" panose="020F0502020204030204" pitchFamily="34" charset="0"/>
                <a:cs typeface="Times New Roman" panose="02020603050405020304" pitchFamily="18" charset="0"/>
              </a:rPr>
              <a:t> library in .</a:t>
            </a:r>
            <a:r>
              <a:rPr lang="en-IN" sz="1600" dirty="0" err="1">
                <a:latin typeface="Times New Roman" panose="02020603050405020304" pitchFamily="18" charset="0"/>
                <a:ea typeface="Calibri" panose="020F0502020204030204" pitchFamily="34" charset="0"/>
                <a:cs typeface="Times New Roman" panose="02020603050405020304" pitchFamily="18" charset="0"/>
              </a:rPr>
              <a:t>pkl</a:t>
            </a:r>
            <a:r>
              <a:rPr lang="en-IN" sz="1600" dirty="0">
                <a:latin typeface="Times New Roman" panose="02020603050405020304" pitchFamily="18" charset="0"/>
                <a:ea typeface="Calibri" panose="020F0502020204030204" pitchFamily="34" charset="0"/>
                <a:cs typeface="Times New Roman" panose="02020603050405020304" pitchFamily="18" charset="0"/>
              </a:rPr>
              <a:t> format, and loaded saved model for predictions. </a:t>
            </a:r>
          </a:p>
          <a:p>
            <a:pPr marL="285750" indent="-285750">
              <a:buFont typeface="Arial" panose="020B0604020202020204" pitchFamily="34" charset="0"/>
              <a:buChar char="•"/>
            </a:pPr>
            <a:r>
              <a:rPr lang="en-IN" sz="1600" dirty="0">
                <a:latin typeface="Times New Roman" panose="02020603050405020304" pitchFamily="18" charset="0"/>
                <a:ea typeface="Calibri" panose="020F0502020204030204" pitchFamily="34" charset="0"/>
                <a:cs typeface="Times New Roman" panose="02020603050405020304" pitchFamily="18" charset="0"/>
              </a:rPr>
              <a:t>I have predicted the </a:t>
            </a:r>
            <a:r>
              <a:rPr lang="en-IN" sz="1600" dirty="0" err="1">
                <a:latin typeface="Times New Roman" panose="02020603050405020304" pitchFamily="18" charset="0"/>
                <a:ea typeface="Calibri" panose="020F0502020204030204" pitchFamily="34" charset="0"/>
                <a:cs typeface="Times New Roman" panose="02020603050405020304" pitchFamily="18" charset="0"/>
              </a:rPr>
              <a:t>SalePrice</a:t>
            </a:r>
            <a:r>
              <a:rPr lang="en-IN" sz="1600" dirty="0">
                <a:latin typeface="Times New Roman" panose="02020603050405020304" pitchFamily="18" charset="0"/>
                <a:ea typeface="Calibri" panose="020F0502020204030204" pitchFamily="34" charset="0"/>
                <a:cs typeface="Times New Roman" panose="02020603050405020304" pitchFamily="18" charset="0"/>
              </a:rPr>
              <a:t> for test dataset using saved model of trained dataset and getting good predictions. I have saved my predictions in csv format for further analysis.</a:t>
            </a:r>
          </a:p>
        </p:txBody>
      </p:sp>
    </p:spTree>
    <p:extLst>
      <p:ext uri="{BB962C8B-B14F-4D97-AF65-F5344CB8AC3E}">
        <p14:creationId xmlns:p14="http://schemas.microsoft.com/office/powerpoint/2010/main" val="1583416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a:bodyPr>
          <a:lstStyle/>
          <a:p>
            <a:pPr lvl="0"/>
            <a:r>
              <a:rPr lang="en-US" sz="5400" b="1" dirty="0" smtClean="0">
                <a:latin typeface="Constantia" panose="02030602050306030303" pitchFamily="18" charset="0"/>
              </a:rPr>
              <a:t>Conclusion</a:t>
            </a:r>
            <a:endParaRPr lang="en-US" sz="5400" b="1" dirty="0">
              <a:latin typeface="Constantia" panose="02030602050306030303" pitchFamily="18" charset="0"/>
            </a:endParaRPr>
          </a:p>
        </p:txBody>
      </p:sp>
      <p:sp>
        <p:nvSpPr>
          <p:cNvPr id="3" name="Content Placeholder 2"/>
          <p:cNvSpPr>
            <a:spLocks noGrp="1"/>
          </p:cNvSpPr>
          <p:nvPr>
            <p:ph idx="1"/>
          </p:nvPr>
        </p:nvSpPr>
        <p:spPr>
          <a:xfrm>
            <a:off x="457200" y="609600"/>
            <a:ext cx="8229600" cy="5410200"/>
          </a:xfrm>
        </p:spPr>
        <p:txBody>
          <a:bodyPr>
            <a:noAutofit/>
          </a:bodyPr>
          <a:lstStyle/>
          <a:p>
            <a:pPr marL="285750" indent="-285750">
              <a:buFont typeface="Wingdings" panose="05000000000000000000" pitchFamily="2" charset="2"/>
              <a:buChar char="v"/>
            </a:pPr>
            <a:r>
              <a:rPr lang="en-IN" sz="1600" dirty="0">
                <a:latin typeface="Constantia" panose="0203060205030603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marL="285750" indent="-285750">
              <a:buFont typeface="Wingdings" panose="05000000000000000000" pitchFamily="2" charset="2"/>
              <a:buChar char="v"/>
            </a:pPr>
            <a:r>
              <a:rPr lang="en-IN" sz="1600" dirty="0">
                <a:latin typeface="Constantia" panose="02030602050306030303" pitchFamily="18" charset="0"/>
                <a:ea typeface="Calibri" panose="020F0502020204030204" pitchFamily="34" charset="0"/>
                <a:cs typeface="Times New Roman" panose="02020603050405020304" pitchFamily="18" charset="0"/>
              </a:rPr>
              <a:t>We have got good prediction results. After using hyper parameter tuning, the best model value increased  and the R2 score was good, also the errors decreased which means no over-fitting issue. And predicted the sale price for test data using saved best model</a:t>
            </a:r>
            <a:r>
              <a:rPr lang="en-IN" sz="1600" dirty="0" smtClean="0">
                <a:latin typeface="Constantia" panose="02030602050306030303" pitchFamily="18" charset="0"/>
                <a:ea typeface="Calibri" panose="020F0502020204030204" pitchFamily="34" charset="0"/>
                <a:cs typeface="Times New Roman" panose="02020603050405020304" pitchFamily="18" charset="0"/>
              </a:rPr>
              <a:t>.</a:t>
            </a:r>
            <a:endParaRPr lang="en-IN" sz="1600" dirty="0">
              <a:latin typeface="Constantia" panose="02030602050306030303"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600" dirty="0">
                <a:solidFill>
                  <a:srgbClr val="000000"/>
                </a:solidFill>
                <a:latin typeface="Constantia" panose="02030602050306030303" pitchFamily="18" charset="0"/>
                <a:ea typeface="Calibri" panose="020F0502020204030204" pitchFamily="34" charset="0"/>
                <a:cs typeface="Times New Roman" panose="02020603050405020304" pitchFamily="18"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r>
              <a:rPr lang="en-IN" sz="1600" dirty="0" smtClean="0">
                <a:solidFill>
                  <a:srgbClr val="000000"/>
                </a:solidFill>
                <a:latin typeface="Constantia" panose="02030602050306030303" pitchFamily="18" charset="0"/>
                <a:ea typeface="Calibri" panose="020F0502020204030204" pitchFamily="34" charset="0"/>
                <a:cs typeface="Times New Roman" panose="02020603050405020304" pitchFamily="18" charset="0"/>
              </a:rPr>
              <a:t>.</a:t>
            </a:r>
            <a:endParaRPr lang="en-IN" sz="1600" dirty="0">
              <a:solidFill>
                <a:srgbClr val="000000"/>
              </a:solidFill>
              <a:latin typeface="Constantia" panose="02030602050306030303"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IN" sz="1600" dirty="0">
                <a:latin typeface="Constantia" panose="02030602050306030303" pitchFamily="18" charset="0"/>
                <a:ea typeface="Calibri" panose="020F0502020204030204" pitchFamily="34" charset="0"/>
                <a:cs typeface="Times New Roman" panose="02020603050405020304" pitchFamily="18" charset="0"/>
              </a:rPr>
              <a:t>As a recommendation, 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should take into consideration the features that were deemed as most important as seen in this study  which might help them estimate the house price better.</a:t>
            </a:r>
          </a:p>
          <a:p>
            <a:endParaRPr lang="en-US" sz="1600" dirty="0"/>
          </a:p>
        </p:txBody>
      </p:sp>
      <p:pic>
        <p:nvPicPr>
          <p:cNvPr id="1028" name="Picture 4" descr="Thank You Images – Browse 202,846 Stock Photos, Vectors, and Video | Adobe  Stock"/>
          <p:cNvPicPr>
            <a:picLocks noChangeAspect="1" noChangeArrowheads="1"/>
          </p:cNvPicPr>
          <p:nvPr/>
        </p:nvPicPr>
        <p:blipFill rotWithShape="1">
          <a:blip r:embed="rId3">
            <a:extLst>
              <a:ext uri="{28A0092B-C50C-407E-A947-70E740481C1C}">
                <a14:useLocalDpi xmlns:a14="http://schemas.microsoft.com/office/drawing/2010/main" val="0"/>
              </a:ext>
            </a:extLst>
          </a:blip>
          <a:srcRect l="11294" t="24660" r="10877" b="25032"/>
          <a:stretch/>
        </p:blipFill>
        <p:spPr bwMode="auto">
          <a:xfrm>
            <a:off x="4800600" y="4727275"/>
            <a:ext cx="3657600" cy="94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986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33400" y="0"/>
            <a:ext cx="8229600" cy="1143000"/>
          </a:xfrm>
        </p:spPr>
        <p:txBody>
          <a:bodyPr/>
          <a:lstStyle/>
          <a:p>
            <a:r>
              <a:rPr lang="en-US" b="1" dirty="0" smtClean="0">
                <a:latin typeface="Constantia" panose="02030602050306030303" pitchFamily="18" charset="0"/>
              </a:rPr>
              <a:t>Index</a:t>
            </a:r>
            <a:endParaRPr lang="en-US" b="1" dirty="0">
              <a:latin typeface="Constantia" panose="02030602050306030303" pitchFamily="18" charset="0"/>
            </a:endParaRPr>
          </a:p>
        </p:txBody>
      </p:sp>
      <p:sp>
        <p:nvSpPr>
          <p:cNvPr id="8" name="Content Placeholder 7"/>
          <p:cNvSpPr>
            <a:spLocks noGrp="1"/>
          </p:cNvSpPr>
          <p:nvPr>
            <p:ph idx="1"/>
          </p:nvPr>
        </p:nvSpPr>
        <p:spPr>
          <a:xfrm>
            <a:off x="457200" y="1219200"/>
            <a:ext cx="8229600" cy="4525963"/>
          </a:xfrm>
        </p:spPr>
        <p:txBody>
          <a:bodyPr>
            <a:noAutofit/>
          </a:bodyPr>
          <a:lstStyle/>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Introduction</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Problem Statement</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Problem Understanding</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Importance and benefits of Housing Price Prediction</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Exploratory Data Analysis</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Visualizations</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Data Analysis Steps </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Model Building</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Hyper Parameter Tuning</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Saving the model and prediction results</a:t>
            </a:r>
          </a:p>
          <a:p>
            <a:pPr>
              <a:buFont typeface="Wingdings" panose="05000000000000000000" pitchFamily="2" charset="2"/>
              <a:buChar char="§"/>
            </a:pPr>
            <a:r>
              <a:rPr lang="en-US" sz="1800" dirty="0" smtClean="0">
                <a:latin typeface="Constantia" panose="02030602050306030303" pitchFamily="18" charset="0"/>
                <a:ea typeface="Microsoft Sans Serif" panose="020B0604020202020204" pitchFamily="34" charset="0"/>
                <a:cs typeface="Times New Roman" panose="02020603050405020304" pitchFamily="18" charset="0"/>
              </a:rPr>
              <a:t>Conclusion</a:t>
            </a:r>
          </a:p>
        </p:txBody>
      </p:sp>
    </p:spTree>
    <p:extLst>
      <p:ext uri="{BB962C8B-B14F-4D97-AF65-F5344CB8AC3E}">
        <p14:creationId xmlns:p14="http://schemas.microsoft.com/office/powerpoint/2010/main" val="3675864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onstantia" panose="02030602050306030303" pitchFamily="18" charset="0"/>
              </a:rPr>
              <a:t>Introduction</a:t>
            </a:r>
            <a:endParaRPr lang="en-US" b="1" dirty="0">
              <a:latin typeface="Constantia" panose="02030602050306030303" pitchFamily="18" charset="0"/>
            </a:endParaRPr>
          </a:p>
        </p:txBody>
      </p:sp>
      <p:sp>
        <p:nvSpPr>
          <p:cNvPr id="3" name="Content Placeholder 2"/>
          <p:cNvSpPr>
            <a:spLocks noGrp="1"/>
          </p:cNvSpPr>
          <p:nvPr>
            <p:ph idx="1"/>
          </p:nvPr>
        </p:nvSpPr>
        <p:spPr/>
        <p:txBody>
          <a:bodyPr>
            <a:normAutofit fontScale="70000" lnSpcReduction="20000"/>
          </a:bodyPr>
          <a:lstStyle/>
          <a:p>
            <a:pPr algn="just">
              <a:lnSpc>
                <a:spcPct val="107000"/>
              </a:lnSpc>
              <a:spcAft>
                <a:spcPts val="800"/>
              </a:spcAft>
              <a:buFont typeface="Wingdings" panose="05000000000000000000" pitchFamily="2" charset="2"/>
              <a:buChar char="ü"/>
            </a:pPr>
            <a:r>
              <a:rPr lang="en-IN" dirty="0" smtClean="0">
                <a:effectLst/>
                <a:latin typeface="Constantia" panose="02030602050306030303" pitchFamily="18" charset="0"/>
                <a:ea typeface="Microsoft Sans Serif" panose="020B0604020202020204" pitchFamily="34" charset="0"/>
                <a:cs typeface="Times New Roman" panose="02020603050405020304" pitchFamily="18" charset="0"/>
              </a:rPr>
              <a:t>Thousands of houses are sold every day. There are some questions every buyer asks himself like: What is the actual price that this house deserves? Am I paying a fair price? Also</a:t>
            </a:r>
            <a:r>
              <a:rPr lang="en-IN" spc="30" dirty="0" smtClean="0">
                <a:effectLst/>
                <a:latin typeface="Constantia" panose="02030602050306030303" pitchFamily="18" charset="0"/>
                <a:ea typeface="Microsoft Sans Serif" panose="020B0604020202020204" pitchFamily="34" charset="0"/>
                <a:cs typeface="Times New Roman" panose="02020603050405020304" pitchFamily="18"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smtClean="0">
              <a:effectLst/>
              <a:latin typeface="Constantia" panose="02030602050306030303" pitchFamily="18" charset="0"/>
              <a:ea typeface="Microsoft Sans Serif" panose="020B060402020202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ü"/>
            </a:pPr>
            <a:r>
              <a:rPr lang="en-IN" spc="30" dirty="0" smtClean="0">
                <a:effectLst/>
                <a:latin typeface="Constantia" panose="02030602050306030303" pitchFamily="18" charset="0"/>
                <a:ea typeface="Microsoft Sans Serif" panose="020B0604020202020204" pitchFamily="34" charset="0"/>
                <a:cs typeface="Times New Roman" panose="02020603050405020304" pitchFamily="18" charset="0"/>
              </a:rPr>
              <a:t>In this study, </a:t>
            </a:r>
            <a:r>
              <a:rPr lang="en-IN" dirty="0" smtClean="0">
                <a:effectLst/>
                <a:latin typeface="Constantia" panose="02030602050306030303" pitchFamily="18" charset="0"/>
                <a:ea typeface="Microsoft Sans Serif" panose="020B0604020202020204" pitchFamily="34" charset="0"/>
                <a:cs typeface="Times New Roman" panose="02020603050405020304" pitchFamily="18"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US" dirty="0"/>
          </a:p>
        </p:txBody>
      </p:sp>
    </p:spTree>
    <p:extLst>
      <p:ext uri="{BB962C8B-B14F-4D97-AF65-F5344CB8AC3E}">
        <p14:creationId xmlns:p14="http://schemas.microsoft.com/office/powerpoint/2010/main" val="398577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4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Autofit/>
          </a:bodyPr>
          <a:lstStyle/>
          <a:p>
            <a:r>
              <a:rPr lang="en-US" sz="5400" b="1" dirty="0" smtClean="0">
                <a:latin typeface="Constantia" panose="02030602050306030303" pitchFamily="18" charset="0"/>
              </a:rPr>
              <a:t>Problem Statement</a:t>
            </a:r>
            <a:endParaRPr lang="en-US" sz="5400" b="1" dirty="0">
              <a:latin typeface="Constantia" panose="02030602050306030303" pitchFamily="18" charset="0"/>
            </a:endParaRPr>
          </a:p>
        </p:txBody>
      </p:sp>
      <p:sp>
        <p:nvSpPr>
          <p:cNvPr id="3" name="Content Placeholder 2"/>
          <p:cNvSpPr>
            <a:spLocks noGrp="1"/>
          </p:cNvSpPr>
          <p:nvPr>
            <p:ph idx="1"/>
          </p:nvPr>
        </p:nvSpPr>
        <p:spPr>
          <a:xfrm>
            <a:off x="457200" y="1371600"/>
            <a:ext cx="8229600" cy="4525963"/>
          </a:xfrm>
        </p:spPr>
        <p:txBody>
          <a:bodyPr>
            <a:noAutofit/>
          </a:bodyPr>
          <a:lstStyle/>
          <a:p>
            <a:pPr marL="0" indent="0">
              <a:buNone/>
            </a:pPr>
            <a:r>
              <a:rPr lang="en-US" sz="2000" dirty="0" smtClean="0">
                <a:latin typeface="Constantia" panose="02030602050306030303" pitchFamily="18" charset="0"/>
                <a:ea typeface="Microsoft Sans Serif" panose="020B0604020202020204" pitchFamily="34" charset="0"/>
                <a:cs typeface="Times New Roman" panose="020206030504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buNone/>
            </a:pPr>
            <a:endParaRPr lang="en-US" sz="2000" dirty="0" smtClean="0">
              <a:latin typeface="Constantia" panose="02030602050306030303" pitchFamily="18" charset="0"/>
              <a:ea typeface="Microsoft Sans Serif" panose="020B0604020202020204" pitchFamily="34" charset="0"/>
              <a:cs typeface="Times New Roman" panose="02020603050405020304" pitchFamily="18" charset="0"/>
            </a:endParaRPr>
          </a:p>
          <a:p>
            <a:pPr marL="0" indent="0">
              <a:buNone/>
            </a:pPr>
            <a:r>
              <a:rPr lang="en-US" sz="2000" dirty="0" smtClean="0">
                <a:latin typeface="Constantia" panose="02030602050306030303" pitchFamily="18" charset="0"/>
                <a:ea typeface="Microsoft Sans Serif" panose="020B0604020202020204" pitchFamily="34" charset="0"/>
                <a:cs typeface="Times New Roman" panose="020206030504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sz="2000" dirty="0" smtClean="0">
                <a:latin typeface="Constantia" panose="02030602050306030303" pitchFamily="18" charset="0"/>
                <a:ea typeface="Microsoft Sans Serif" panose="020B0604020202020204" pitchFamily="34" charset="0"/>
                <a:cs typeface="Times New Roman" panose="02020603050405020304" pitchFamily="18" charset="0"/>
              </a:rPr>
              <a:t> </a:t>
            </a:r>
          </a:p>
          <a:p>
            <a:r>
              <a:rPr lang="en-US" sz="2000" b="1" dirty="0" smtClean="0">
                <a:latin typeface="Constantia" panose="02030602050306030303" pitchFamily="18" charset="0"/>
                <a:ea typeface="Microsoft Sans Serif" panose="020B0604020202020204" pitchFamily="34" charset="0"/>
                <a:cs typeface="Times New Roman" panose="02020603050405020304" pitchFamily="18" charset="0"/>
              </a:rPr>
              <a:t>Which variables are important to predict the price of variable? </a:t>
            </a:r>
          </a:p>
          <a:p>
            <a:pPr marL="0" indent="0">
              <a:buNone/>
            </a:pPr>
            <a:endParaRPr lang="en-US" sz="2000" b="1" dirty="0" smtClean="0">
              <a:latin typeface="Constantia" panose="02030602050306030303" pitchFamily="18" charset="0"/>
              <a:ea typeface="Microsoft Sans Serif" panose="020B0604020202020204" pitchFamily="34" charset="0"/>
              <a:cs typeface="Times New Roman" panose="02020603050405020304" pitchFamily="18" charset="0"/>
            </a:endParaRPr>
          </a:p>
          <a:p>
            <a:r>
              <a:rPr lang="en-US" sz="2000" b="1" dirty="0" smtClean="0">
                <a:latin typeface="Constantia" panose="02030602050306030303" pitchFamily="18" charset="0"/>
                <a:ea typeface="Microsoft Sans Serif" panose="020B0604020202020204" pitchFamily="34" charset="0"/>
                <a:cs typeface="Times New Roman" panose="02020603050405020304" pitchFamily="18" charset="0"/>
              </a:rPr>
              <a:t>How do these variables describe the price of the house?</a:t>
            </a:r>
            <a:endParaRPr lang="en-IN" sz="2000" b="1" dirty="0" smtClean="0">
              <a:latin typeface="Constantia" panose="02030602050306030303" pitchFamily="18" charset="0"/>
              <a:ea typeface="Microsoft Sans Serif" panose="020B0604020202020204" pitchFamily="34" charset="0"/>
              <a:cs typeface="Times New Roman" panose="02020603050405020304" pitchFamily="18" charset="0"/>
            </a:endParaRPr>
          </a:p>
          <a:p>
            <a:pPr marL="0" indent="0">
              <a:buNone/>
            </a:pPr>
            <a:endParaRPr lang="en-US" sz="2400" dirty="0"/>
          </a:p>
        </p:txBody>
      </p:sp>
    </p:spTree>
    <p:extLst>
      <p:ext uri="{BB962C8B-B14F-4D97-AF65-F5344CB8AC3E}">
        <p14:creationId xmlns:p14="http://schemas.microsoft.com/office/powerpoint/2010/main" val="1064854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pPr lvl="0"/>
            <a:r>
              <a:rPr lang="en-US" b="1" baseline="0" dirty="0" smtClean="0">
                <a:latin typeface="Constantia" panose="02030602050306030303" pitchFamily="18" charset="0"/>
              </a:rPr>
              <a:t>EDA</a:t>
            </a:r>
            <a:r>
              <a:rPr lang="en-US" b="1" dirty="0" smtClean="0">
                <a:latin typeface="Constantia" panose="02030602050306030303" pitchFamily="18" charset="0"/>
              </a:rPr>
              <a:t> </a:t>
            </a:r>
            <a:r>
              <a:rPr lang="en-US" b="1" baseline="0" dirty="0" smtClean="0">
                <a:latin typeface="Constantia" panose="02030602050306030303" pitchFamily="18" charset="0"/>
              </a:rPr>
              <a:t>Steps</a:t>
            </a:r>
            <a:endParaRPr lang="en-US" b="1" dirty="0">
              <a:latin typeface="Constantia" panose="02030602050306030303" pitchFamily="18" charset="0"/>
            </a:endParaRPr>
          </a:p>
        </p:txBody>
      </p:sp>
      <p:sp>
        <p:nvSpPr>
          <p:cNvPr id="3" name="Content Placeholder 2"/>
          <p:cNvSpPr>
            <a:spLocks noGrp="1"/>
          </p:cNvSpPr>
          <p:nvPr>
            <p:ph sz="half" idx="1"/>
          </p:nvPr>
        </p:nvSpPr>
        <p:spPr>
          <a:xfrm>
            <a:off x="304800" y="609600"/>
            <a:ext cx="4038600" cy="5791200"/>
          </a:xfrm>
        </p:spPr>
        <p:txBody>
          <a:bodyPr>
            <a:normAutofit fontScale="25000" lnSpcReduction="20000"/>
          </a:bodyPr>
          <a:lstStyle/>
          <a:p>
            <a:r>
              <a:rPr lang="en-US" sz="6400" dirty="0" smtClean="0">
                <a:latin typeface="Constantia" panose="02030602050306030303" pitchFamily="18" charset="0"/>
                <a:cs typeface="Times New Roman" panose="02020603050405020304" pitchFamily="18" charset="0"/>
              </a:rPr>
              <a:t>Firstly, I have imported the necessary libraries and imported both train and test datasets which were in csv format. And process both datasets simultaneously.</a:t>
            </a:r>
          </a:p>
          <a:p>
            <a:r>
              <a:rPr lang="en-US" sz="6400" dirty="0" smtClean="0">
                <a:latin typeface="Constantia" panose="02030602050306030303" pitchFamily="18" charset="0"/>
                <a:cs typeface="Times New Roman" panose="02020603050405020304" pitchFamily="18" charset="0"/>
              </a:rPr>
              <a:t>I have done some statistical analysis like checking shape, </a:t>
            </a:r>
            <a:r>
              <a:rPr lang="en-US" sz="6400" dirty="0" err="1" smtClean="0">
                <a:latin typeface="Constantia" panose="02030602050306030303" pitchFamily="18" charset="0"/>
                <a:cs typeface="Times New Roman" panose="02020603050405020304" pitchFamily="18" charset="0"/>
              </a:rPr>
              <a:t>nunique</a:t>
            </a:r>
            <a:r>
              <a:rPr lang="en-US" sz="6400" dirty="0" smtClean="0">
                <a:latin typeface="Constantia" panose="02030602050306030303" pitchFamily="18" charset="0"/>
                <a:cs typeface="Times New Roman" panose="02020603050405020304" pitchFamily="18" charset="0"/>
              </a:rPr>
              <a:t>, column names, data types of the features, info about the features, value counts etc.</a:t>
            </a:r>
          </a:p>
          <a:p>
            <a:r>
              <a:rPr lang="en-US" sz="6400" dirty="0" smtClean="0">
                <a:latin typeface="Constantia" panose="02030602050306030303" pitchFamily="18" charset="0"/>
                <a:cs typeface="Times New Roman" panose="02020603050405020304" pitchFamily="18" charset="0"/>
              </a:rPr>
              <a:t>I have dropped “Id” and “Utilities” columns from both the datasets. Since they had no significance impact on the prediction.</a:t>
            </a:r>
          </a:p>
          <a:p>
            <a:r>
              <a:rPr lang="en-US" sz="6400" dirty="0" smtClean="0">
                <a:latin typeface="Constantia" panose="02030602050306030303" pitchFamily="18" charset="0"/>
                <a:cs typeface="Times New Roman" panose="02020603050405020304" pitchFamily="18" charset="0"/>
              </a:rPr>
              <a:t>While looking into the value count function I found some of the columns having more than 85% of zero values so, I dropped those columns from both the datasets as they might create skewness which will impact my model.</a:t>
            </a:r>
          </a:p>
          <a:p>
            <a:r>
              <a:rPr lang="en-US" sz="6400" dirty="0">
                <a:latin typeface="Constantia" panose="02030602050306030303" pitchFamily="18" charset="0"/>
                <a:cs typeface="Times New Roman" panose="02020603050405020304" pitchFamily="18" charset="0"/>
              </a:rPr>
              <a:t>I have done some feature extraction as the datasets contained some time variables like </a:t>
            </a:r>
            <a:r>
              <a:rPr lang="en-US" sz="6400" dirty="0" err="1">
                <a:latin typeface="Constantia" panose="02030602050306030303" pitchFamily="18" charset="0"/>
                <a:cs typeface="Times New Roman" panose="02020603050405020304" pitchFamily="18" charset="0"/>
              </a:rPr>
              <a:t>YearBuilt</a:t>
            </a:r>
            <a:r>
              <a:rPr lang="en-US" sz="6400" dirty="0">
                <a:latin typeface="Constantia" panose="02030602050306030303" pitchFamily="18" charset="0"/>
                <a:cs typeface="Times New Roman" panose="02020603050405020304" pitchFamily="18" charset="0"/>
              </a:rPr>
              <a:t>, </a:t>
            </a:r>
            <a:r>
              <a:rPr lang="en-US" sz="6400" dirty="0" err="1">
                <a:latin typeface="Constantia" panose="02030602050306030303" pitchFamily="18" charset="0"/>
                <a:cs typeface="Times New Roman" panose="02020603050405020304" pitchFamily="18" charset="0"/>
              </a:rPr>
              <a:t>YearRemodAdd</a:t>
            </a:r>
            <a:r>
              <a:rPr lang="en-US" sz="6400" dirty="0">
                <a:latin typeface="Constantia" panose="02030602050306030303" pitchFamily="18" charset="0"/>
                <a:cs typeface="Times New Roman" panose="02020603050405020304" pitchFamily="18" charset="0"/>
              </a:rPr>
              <a:t>, </a:t>
            </a:r>
            <a:r>
              <a:rPr lang="en-US" sz="6400" dirty="0" err="1">
                <a:latin typeface="Constantia" panose="02030602050306030303" pitchFamily="18" charset="0"/>
                <a:cs typeface="Times New Roman" panose="02020603050405020304" pitchFamily="18" charset="0"/>
              </a:rPr>
              <a:t>GarageYrBlt</a:t>
            </a:r>
            <a:r>
              <a:rPr lang="en-US" sz="6400" dirty="0">
                <a:latin typeface="Constantia" panose="02030602050306030303" pitchFamily="18" charset="0"/>
                <a:cs typeface="Times New Roman" panose="02020603050405020304" pitchFamily="18" charset="0"/>
              </a:rPr>
              <a:t> and </a:t>
            </a:r>
            <a:r>
              <a:rPr lang="en-US" sz="6400" dirty="0" err="1">
                <a:latin typeface="Constantia" panose="02030602050306030303" pitchFamily="18" charset="0"/>
                <a:cs typeface="Times New Roman" panose="02020603050405020304" pitchFamily="18" charset="0"/>
              </a:rPr>
              <a:t>YrSold</a:t>
            </a:r>
            <a:r>
              <a:rPr lang="en-US" sz="6400" dirty="0">
                <a:latin typeface="Constantia" panose="02030602050306030303" pitchFamily="18" charset="0"/>
                <a:cs typeface="Times New Roman" panose="02020603050405020304" pitchFamily="18" charset="0"/>
              </a:rPr>
              <a:t>. Converting them into age seem more meaningful as they offer more information about the longevity of the features. It is analogous to the fact that, the statement “Mr. X died at the age of 66 years” holds more information for us than the statement “Mr. X died in the year 2019”.</a:t>
            </a:r>
            <a:r>
              <a:rPr lang="en-US" sz="5600" dirty="0">
                <a:latin typeface="Constantia" panose="02030602050306030303" pitchFamily="18" charset="0"/>
                <a:cs typeface="Times New Roman" panose="02020603050405020304" pitchFamily="18" charset="0"/>
              </a:rPr>
              <a:t> </a:t>
            </a:r>
            <a:endParaRPr lang="en-US" sz="4200" dirty="0" smtClean="0">
              <a:latin typeface="Constantia" panose="02030602050306030303" pitchFamily="18" charset="0"/>
              <a:cs typeface="Times New Roman" panose="02020603050405020304" pitchFamily="18" charset="0"/>
            </a:endParaRPr>
          </a:p>
          <a:p>
            <a:endParaRPr lang="en-US" dirty="0"/>
          </a:p>
        </p:txBody>
      </p:sp>
      <p:sp>
        <p:nvSpPr>
          <p:cNvPr id="4" name="Content Placeholder 3"/>
          <p:cNvSpPr>
            <a:spLocks noGrp="1"/>
          </p:cNvSpPr>
          <p:nvPr>
            <p:ph sz="half" idx="2"/>
          </p:nvPr>
        </p:nvSpPr>
        <p:spPr>
          <a:xfrm>
            <a:off x="4648200" y="762000"/>
            <a:ext cx="4038600" cy="5715000"/>
          </a:xfrm>
        </p:spPr>
        <p:txBody>
          <a:bodyPr>
            <a:normAutofit fontScale="25000" lnSpcReduction="20000"/>
          </a:bodyPr>
          <a:lstStyle/>
          <a:p>
            <a:endParaRPr lang="en-US" sz="4300" dirty="0">
              <a:latin typeface="Constantia" panose="02030602050306030303" pitchFamily="18" charset="0"/>
              <a:cs typeface="Times New Roman" panose="02020603050405020304" pitchFamily="18" charset="0"/>
            </a:endParaRPr>
          </a:p>
          <a:p>
            <a:r>
              <a:rPr lang="en-US" sz="6400" dirty="0">
                <a:latin typeface="Constantia" panose="02030602050306030303" pitchFamily="18" charset="0"/>
                <a:cs typeface="Times New Roman" panose="02020603050405020304" pitchFamily="18" charset="0"/>
              </a:rPr>
              <a:t>So, I have extracted age information from the </a:t>
            </a:r>
            <a:r>
              <a:rPr lang="en-US" sz="6400" dirty="0" err="1">
                <a:latin typeface="Constantia" panose="02030602050306030303" pitchFamily="18" charset="0"/>
                <a:cs typeface="Times New Roman" panose="02020603050405020304" pitchFamily="18" charset="0"/>
              </a:rPr>
              <a:t>datetime</a:t>
            </a:r>
            <a:r>
              <a:rPr lang="en-US" sz="6400" dirty="0">
                <a:latin typeface="Constantia" panose="02030602050306030303" pitchFamily="18" charset="0"/>
                <a:cs typeface="Times New Roman" panose="02020603050405020304" pitchFamily="18" charset="0"/>
              </a:rPr>
              <a:t> variables by taking the difference in year between the year the house was built and year the house was sold and dropped the year columns</a:t>
            </a:r>
            <a:r>
              <a:rPr lang="en-US" sz="6400" dirty="0" smtClean="0">
                <a:latin typeface="Constantia" panose="02030602050306030303" pitchFamily="18" charset="0"/>
                <a:cs typeface="Times New Roman" panose="02020603050405020304" pitchFamily="18" charset="0"/>
              </a:rPr>
              <a:t>.</a:t>
            </a:r>
          </a:p>
          <a:p>
            <a:r>
              <a:rPr lang="en-US" sz="6400" dirty="0" smtClean="0">
                <a:latin typeface="Constantia" panose="02030602050306030303" pitchFamily="18" charset="0"/>
                <a:cs typeface="Times New Roman" panose="02020603050405020304" pitchFamily="18" charset="0"/>
              </a:rPr>
              <a:t>I </a:t>
            </a:r>
            <a:r>
              <a:rPr lang="en-US" sz="6400" dirty="0">
                <a:latin typeface="Constantia" panose="02030602050306030303" pitchFamily="18" charset="0"/>
                <a:cs typeface="Times New Roman" panose="02020603050405020304" pitchFamily="18" charset="0"/>
              </a:rPr>
              <a:t>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r>
              <a:rPr lang="en-US" sz="6400" dirty="0" smtClean="0">
                <a:latin typeface="Constantia" panose="02030602050306030303" pitchFamily="18" charset="0"/>
                <a:cs typeface="Times New Roman" panose="02020603050405020304" pitchFamily="18" charset="0"/>
              </a:rPr>
              <a:t>.</a:t>
            </a:r>
            <a:endParaRPr lang="en-US" sz="6400" dirty="0">
              <a:latin typeface="Constantia" panose="02030602050306030303" pitchFamily="18" charset="0"/>
              <a:cs typeface="Times New Roman" panose="02020603050405020304" pitchFamily="18" charset="0"/>
            </a:endParaRPr>
          </a:p>
          <a:p>
            <a:r>
              <a:rPr lang="en-US" sz="6400" dirty="0">
                <a:latin typeface="Constantia" panose="02030602050306030303" pitchFamily="18" charset="0"/>
                <a:cs typeface="Times New Roman" panose="02020603050405020304" pitchFamily="18" charset="0"/>
              </a:rPr>
              <a:t>All these steps were performed to both train and test datasets simultaneously</a:t>
            </a:r>
            <a:r>
              <a:rPr lang="en-US" sz="6400" dirty="0" smtClean="0">
                <a:latin typeface="Constantia" panose="02030602050306030303" pitchFamily="18" charset="0"/>
                <a:cs typeface="Times New Roman" panose="02020603050405020304" pitchFamily="18" charset="0"/>
              </a:rPr>
              <a:t>.</a:t>
            </a:r>
            <a:endParaRPr lang="en-US" sz="6400" dirty="0">
              <a:latin typeface="Constantia" panose="02030602050306030303" pitchFamily="18" charset="0"/>
              <a:cs typeface="Times New Roman" panose="02020603050405020304" pitchFamily="18" charset="0"/>
            </a:endParaRPr>
          </a:p>
          <a:p>
            <a:r>
              <a:rPr lang="en-US" sz="6400" dirty="0">
                <a:latin typeface="Constantia" panose="02030602050306030303" pitchFamily="18" charset="0"/>
                <a:cs typeface="Times New Roman" panose="02020603050405020304" pitchFamily="18" charset="0"/>
              </a:rPr>
              <a:t>To visualize the data, I have separated categorical and numerical variables based on their types. That is categorical types as Nominal and Ordinal, numerical types as Continuous and Discrete</a:t>
            </a:r>
            <a:r>
              <a:rPr lang="en-US" sz="6400" dirty="0" smtClean="0">
                <a:latin typeface="Constantia" panose="02030602050306030303" pitchFamily="18" charset="0"/>
                <a:cs typeface="Times New Roman" panose="02020603050405020304" pitchFamily="18" charset="0"/>
              </a:rPr>
              <a:t>.</a:t>
            </a:r>
            <a:endParaRPr lang="en-US" sz="6400" dirty="0">
              <a:latin typeface="Constantia" panose="02030602050306030303" pitchFamily="18" charset="0"/>
              <a:cs typeface="Times New Roman" panose="02020603050405020304" pitchFamily="18" charset="0"/>
            </a:endParaRPr>
          </a:p>
        </p:txBody>
      </p:sp>
    </p:spTree>
    <p:extLst>
      <p:ext uri="{BB962C8B-B14F-4D97-AF65-F5344CB8AC3E}">
        <p14:creationId xmlns:p14="http://schemas.microsoft.com/office/powerpoint/2010/main" val="4046427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solidFill>
                  <a:schemeClr val="bg1"/>
                </a:solidFill>
                <a:latin typeface="Constantia" panose="02030602050306030303" pitchFamily="18" charset="0"/>
              </a:rPr>
              <a:t>Data Visualization </a:t>
            </a:r>
            <a:endParaRPr lang="en-US" b="1" dirty="0">
              <a:solidFill>
                <a:schemeClr val="bg1"/>
              </a:solidFill>
              <a:latin typeface="Constantia" panose="02030602050306030303" pitchFamily="18" charset="0"/>
            </a:endParaRPr>
          </a:p>
        </p:txBody>
      </p:sp>
      <p:pic>
        <p:nvPicPr>
          <p:cNvPr id="4" name="Content Placeholder 4">
            <a:extLst>
              <a:ext uri="{FF2B5EF4-FFF2-40B4-BE49-F238E27FC236}">
                <a16:creationId xmlns="" xmlns:a16="http://schemas.microsoft.com/office/drawing/2014/main" id="{ECD923FB-FAC6-F76D-954E-69FF094D5247}"/>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6200" y="914400"/>
            <a:ext cx="2819400" cy="2391103"/>
          </a:xfrm>
        </p:spPr>
      </p:pic>
      <p:sp>
        <p:nvSpPr>
          <p:cNvPr id="7" name="Content Placeholder 6"/>
          <p:cNvSpPr>
            <a:spLocks noGrp="1"/>
          </p:cNvSpPr>
          <p:nvPr>
            <p:ph sz="half" idx="2"/>
          </p:nvPr>
        </p:nvSpPr>
        <p:spPr>
          <a:xfrm>
            <a:off x="2895600" y="762000"/>
            <a:ext cx="6096000" cy="2590800"/>
          </a:xfrm>
        </p:spPr>
        <p:txBody>
          <a:bodyPr>
            <a:normAutofit fontScale="25000" lnSpcReduction="20000"/>
          </a:bodyPr>
          <a:lstStyle/>
          <a:p>
            <a:pPr marL="0" indent="0" algn="ctr">
              <a:buNone/>
            </a:pPr>
            <a:r>
              <a:rPr lang="en-US" b="1" dirty="0" smtClean="0">
                <a:solidFill>
                  <a:schemeClr val="bg1"/>
                </a:solidFill>
                <a:latin typeface="Constantia" panose="02030602050306030303" pitchFamily="18" charset="0"/>
                <a:cs typeface="Times New Roman" panose="02020603050405020304" pitchFamily="18" charset="0"/>
              </a:rPr>
              <a:t>               </a:t>
            </a:r>
            <a:r>
              <a:rPr lang="en-US" sz="4400" b="1" dirty="0" smtClean="0">
                <a:solidFill>
                  <a:schemeClr val="bg1"/>
                </a:solidFill>
                <a:latin typeface="Constantia" panose="02030602050306030303" pitchFamily="18" charset="0"/>
                <a:cs typeface="Times New Roman" panose="02020603050405020304" pitchFamily="18" charset="0"/>
              </a:rPr>
              <a:t>OBSERVATIONS:</a:t>
            </a:r>
          </a:p>
          <a:p>
            <a:r>
              <a:rPr lang="en-US" sz="4800" b="1" dirty="0" err="1" smtClean="0">
                <a:solidFill>
                  <a:schemeClr val="bg1"/>
                </a:solidFill>
                <a:latin typeface="Constantia" panose="02030602050306030303" pitchFamily="18" charset="0"/>
                <a:cs typeface="Times New Roman" panose="02020603050405020304" pitchFamily="18" charset="0"/>
              </a:rPr>
              <a:t>SalePrice</a:t>
            </a:r>
            <a:r>
              <a:rPr lang="en-US" sz="4800" b="1" dirty="0" smtClean="0">
                <a:solidFill>
                  <a:schemeClr val="bg1"/>
                </a:solidFill>
                <a:latin typeface="Constantia" panose="02030602050306030303" pitchFamily="18" charset="0"/>
                <a:cs typeface="Times New Roman" panose="02020603050405020304" pitchFamily="18" charset="0"/>
              </a:rPr>
              <a:t> </a:t>
            </a:r>
            <a:r>
              <a:rPr lang="en-US" sz="4800" b="1" dirty="0">
                <a:solidFill>
                  <a:schemeClr val="bg1"/>
                </a:solidFill>
                <a:latin typeface="Constantia" panose="02030602050306030303" pitchFamily="18" charset="0"/>
                <a:cs typeface="Times New Roman" panose="02020603050405020304" pitchFamily="18" charset="0"/>
              </a:rPr>
              <a:t>vs </a:t>
            </a:r>
            <a:r>
              <a:rPr lang="en-US" sz="4800" b="1" dirty="0" err="1">
                <a:solidFill>
                  <a:schemeClr val="bg1"/>
                </a:solidFill>
                <a:latin typeface="Constantia" panose="02030602050306030303" pitchFamily="18" charset="0"/>
                <a:cs typeface="Times New Roman" panose="02020603050405020304" pitchFamily="18" charset="0"/>
              </a:rPr>
              <a:t>LotFrontage</a:t>
            </a:r>
            <a:r>
              <a:rPr lang="en-US" sz="4800" b="1" dirty="0">
                <a:solidFill>
                  <a:schemeClr val="bg1"/>
                </a:solidFill>
                <a:latin typeface="Constantia" panose="02030602050306030303" pitchFamily="18" charset="0"/>
                <a:cs typeface="Times New Roman" panose="02020603050405020304" pitchFamily="18" charset="0"/>
              </a:rPr>
              <a:t>: </a:t>
            </a:r>
            <a:r>
              <a:rPr lang="en-US" sz="4800" dirty="0">
                <a:solidFill>
                  <a:schemeClr val="bg1"/>
                </a:solidFill>
                <a:latin typeface="Constantia" panose="02030602050306030303" pitchFamily="18" charset="0"/>
                <a:cs typeface="Times New Roman" panose="02020603050405020304" pitchFamily="18" charset="0"/>
              </a:rPr>
              <a:t>From the plot we can observe there is no much linear relation between the label and feature. If the linear feet of street connected to property is more, the sale price is also high.</a:t>
            </a:r>
          </a:p>
          <a:p>
            <a:pPr marL="0" indent="0">
              <a:buNone/>
            </a:pPr>
            <a:endParaRPr lang="en-US" sz="4800" dirty="0">
              <a:solidFill>
                <a:schemeClr val="bg1"/>
              </a:solidFill>
              <a:latin typeface="Constantia" panose="02030602050306030303" pitchFamily="18" charset="0"/>
              <a:cs typeface="Times New Roman" panose="02020603050405020304" pitchFamily="18" charset="0"/>
            </a:endParaRPr>
          </a:p>
          <a:p>
            <a:r>
              <a:rPr lang="en-US" sz="4800" b="1" dirty="0" err="1">
                <a:solidFill>
                  <a:schemeClr val="bg1"/>
                </a:solidFill>
                <a:latin typeface="Constantia" panose="02030602050306030303" pitchFamily="18" charset="0"/>
                <a:cs typeface="Times New Roman" panose="02020603050405020304" pitchFamily="18" charset="0"/>
              </a:rPr>
              <a:t>SalePrice</a:t>
            </a:r>
            <a:r>
              <a:rPr lang="en-US" sz="4800" b="1" dirty="0">
                <a:solidFill>
                  <a:schemeClr val="bg1"/>
                </a:solidFill>
                <a:latin typeface="Constantia" panose="02030602050306030303" pitchFamily="18" charset="0"/>
                <a:cs typeface="Times New Roman" panose="02020603050405020304" pitchFamily="18" charset="0"/>
              </a:rPr>
              <a:t> vs </a:t>
            </a:r>
            <a:r>
              <a:rPr lang="en-US" sz="4800" b="1" dirty="0" err="1">
                <a:solidFill>
                  <a:schemeClr val="bg1"/>
                </a:solidFill>
                <a:latin typeface="Constantia" panose="02030602050306030303" pitchFamily="18" charset="0"/>
                <a:cs typeface="Times New Roman" panose="02020603050405020304" pitchFamily="18" charset="0"/>
              </a:rPr>
              <a:t>LotArea</a:t>
            </a:r>
            <a:r>
              <a:rPr lang="en-US" sz="4800" b="1" dirty="0">
                <a:solidFill>
                  <a:schemeClr val="bg1"/>
                </a:solidFill>
                <a:latin typeface="Constantia" panose="02030602050306030303" pitchFamily="18" charset="0"/>
                <a:cs typeface="Times New Roman" panose="02020603050405020304" pitchFamily="18" charset="0"/>
              </a:rPr>
              <a:t>: </a:t>
            </a:r>
            <a:r>
              <a:rPr lang="en-US" sz="4800" dirty="0">
                <a:solidFill>
                  <a:schemeClr val="bg1"/>
                </a:solidFill>
                <a:latin typeface="Constantia" panose="02030602050306030303" pitchFamily="18" charset="0"/>
                <a:cs typeface="Times New Roman" panose="02020603050405020304" pitchFamily="18" charset="0"/>
              </a:rPr>
              <a:t>There is weakly positive linear relation between the label and feature. But the sale price is high when lot size has around 20000 square feet area. Also as the lot size increases the price is also increasing moderately.</a:t>
            </a:r>
          </a:p>
          <a:p>
            <a:endParaRPr lang="en-US" sz="4800" dirty="0">
              <a:solidFill>
                <a:schemeClr val="bg1"/>
              </a:solidFill>
              <a:latin typeface="Constantia" panose="02030602050306030303" pitchFamily="18" charset="0"/>
              <a:cs typeface="Times New Roman" panose="02020603050405020304" pitchFamily="18" charset="0"/>
            </a:endParaRPr>
          </a:p>
          <a:p>
            <a:r>
              <a:rPr lang="en-US" sz="4800" b="1" dirty="0" err="1">
                <a:solidFill>
                  <a:schemeClr val="bg1"/>
                </a:solidFill>
                <a:latin typeface="Constantia" panose="02030602050306030303" pitchFamily="18" charset="0"/>
                <a:cs typeface="Times New Roman" panose="02020603050405020304" pitchFamily="18" charset="0"/>
              </a:rPr>
              <a:t>SalePrice</a:t>
            </a:r>
            <a:r>
              <a:rPr lang="en-US" sz="4800" b="1" dirty="0">
                <a:solidFill>
                  <a:schemeClr val="bg1"/>
                </a:solidFill>
                <a:latin typeface="Constantia" panose="02030602050306030303" pitchFamily="18" charset="0"/>
                <a:cs typeface="Times New Roman" panose="02020603050405020304" pitchFamily="18" charset="0"/>
              </a:rPr>
              <a:t> vs </a:t>
            </a:r>
            <a:r>
              <a:rPr lang="en-US" sz="4800" b="1" dirty="0" err="1">
                <a:solidFill>
                  <a:schemeClr val="bg1"/>
                </a:solidFill>
                <a:latin typeface="Constantia" panose="02030602050306030303" pitchFamily="18" charset="0"/>
                <a:cs typeface="Times New Roman" panose="02020603050405020304" pitchFamily="18" charset="0"/>
              </a:rPr>
              <a:t>MasVnrArea</a:t>
            </a:r>
            <a:r>
              <a:rPr lang="en-US" sz="4800" b="1" dirty="0">
                <a:solidFill>
                  <a:schemeClr val="bg1"/>
                </a:solidFill>
                <a:latin typeface="Constantia" panose="02030602050306030303" pitchFamily="18" charset="0"/>
                <a:cs typeface="Times New Roman" panose="02020603050405020304" pitchFamily="18" charset="0"/>
              </a:rPr>
              <a:t>: </a:t>
            </a:r>
            <a:r>
              <a:rPr lang="en-US" sz="4800" dirty="0">
                <a:solidFill>
                  <a:schemeClr val="bg1"/>
                </a:solidFill>
                <a:latin typeface="Constantia" panose="02030602050306030303" pitchFamily="18" charset="0"/>
                <a:cs typeface="Times New Roman" panose="02020603050405020304" pitchFamily="18" charset="0"/>
              </a:rPr>
              <a:t>There is bit positive linear relation between feature and target. Also the sale price is high when Masonry veneer area has around 50-400 square feet. So as the Masonry veneer area in square feet increases sale price is also increasing.</a:t>
            </a:r>
          </a:p>
          <a:p>
            <a:endParaRPr lang="en-US" sz="4800" dirty="0">
              <a:solidFill>
                <a:schemeClr val="bg1"/>
              </a:solidFill>
              <a:latin typeface="Constantia" panose="02030602050306030303" pitchFamily="18" charset="0"/>
              <a:cs typeface="Times New Roman" panose="02020603050405020304" pitchFamily="18" charset="0"/>
            </a:endParaRPr>
          </a:p>
          <a:p>
            <a:r>
              <a:rPr lang="en-US" sz="4800" b="1" dirty="0" err="1">
                <a:solidFill>
                  <a:schemeClr val="bg1"/>
                </a:solidFill>
                <a:latin typeface="Constantia" panose="02030602050306030303" pitchFamily="18" charset="0"/>
                <a:cs typeface="Times New Roman" panose="02020603050405020304" pitchFamily="18" charset="0"/>
              </a:rPr>
              <a:t>SalePrice</a:t>
            </a:r>
            <a:r>
              <a:rPr lang="en-US" sz="4800" b="1" dirty="0">
                <a:solidFill>
                  <a:schemeClr val="bg1"/>
                </a:solidFill>
                <a:latin typeface="Constantia" panose="02030602050306030303" pitchFamily="18" charset="0"/>
                <a:cs typeface="Times New Roman" panose="02020603050405020304" pitchFamily="18" charset="0"/>
              </a:rPr>
              <a:t> vs </a:t>
            </a:r>
            <a:r>
              <a:rPr lang="en-US" sz="4800" b="1" dirty="0" err="1">
                <a:solidFill>
                  <a:schemeClr val="bg1"/>
                </a:solidFill>
                <a:latin typeface="Constantia" panose="02030602050306030303" pitchFamily="18" charset="0"/>
                <a:cs typeface="Times New Roman" panose="02020603050405020304" pitchFamily="18" charset="0"/>
              </a:rPr>
              <a:t>WoodDeckSF</a:t>
            </a:r>
            <a:r>
              <a:rPr lang="en-US" sz="4800" b="1" dirty="0">
                <a:solidFill>
                  <a:schemeClr val="bg1"/>
                </a:solidFill>
                <a:latin typeface="Constantia" panose="02030602050306030303" pitchFamily="18" charset="0"/>
                <a:cs typeface="Times New Roman" panose="02020603050405020304" pitchFamily="18" charset="0"/>
              </a:rPr>
              <a:t>: </a:t>
            </a:r>
            <a:r>
              <a:rPr lang="en-US" sz="4800" dirty="0">
                <a:solidFill>
                  <a:schemeClr val="bg1"/>
                </a:solidFill>
                <a:latin typeface="Constantia" panose="02030602050306030303" pitchFamily="18" charset="0"/>
                <a:cs typeface="Times New Roman" panose="02020603050405020304" pitchFamily="18" charset="0"/>
              </a:rPr>
              <a:t>There is weakly positive linear relation between the feature and target. As the Wood deck area increases, sale price is also increases.</a:t>
            </a:r>
          </a:p>
          <a:p>
            <a:endParaRPr lang="en-US" sz="4800" dirty="0"/>
          </a:p>
        </p:txBody>
      </p:sp>
      <p:pic>
        <p:nvPicPr>
          <p:cNvPr id="5" name="Content Placeholder 4">
            <a:extLst>
              <a:ext uri="{FF2B5EF4-FFF2-40B4-BE49-F238E27FC236}">
                <a16:creationId xmlns="" xmlns:a16="http://schemas.microsoft.com/office/drawing/2014/main" id="{59CEAE68-A7B0-8CAB-416D-BB4F37B5F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25" y="3810000"/>
            <a:ext cx="2819399" cy="2514600"/>
          </a:xfrm>
          <a:prstGeom prst="rect">
            <a:avLst/>
          </a:prstGeom>
        </p:spPr>
      </p:pic>
      <p:sp>
        <p:nvSpPr>
          <p:cNvPr id="3" name="Rectangle 2"/>
          <p:cNvSpPr/>
          <p:nvPr/>
        </p:nvSpPr>
        <p:spPr>
          <a:xfrm>
            <a:off x="5257800" y="3426023"/>
            <a:ext cx="1549142" cy="307777"/>
          </a:xfrm>
          <a:prstGeom prst="rect">
            <a:avLst/>
          </a:prstGeom>
        </p:spPr>
        <p:txBody>
          <a:bodyPr wrap="none">
            <a:spAutoFit/>
          </a:bodyPr>
          <a:lstStyle/>
          <a:p>
            <a:r>
              <a:rPr lang="en-US" sz="1400" b="1" dirty="0">
                <a:solidFill>
                  <a:schemeClr val="bg1"/>
                </a:solidFill>
                <a:latin typeface="Constantia" panose="02030602050306030303" pitchFamily="18" charset="0"/>
              </a:rPr>
              <a:t>OBSERVATIONS</a:t>
            </a:r>
            <a:endParaRPr lang="en-US" sz="1400" b="1" dirty="0">
              <a:solidFill>
                <a:schemeClr val="bg1"/>
              </a:solidFill>
            </a:endParaRPr>
          </a:p>
        </p:txBody>
      </p:sp>
      <p:sp>
        <p:nvSpPr>
          <p:cNvPr id="6" name="Rectangle 5"/>
          <p:cNvSpPr/>
          <p:nvPr/>
        </p:nvSpPr>
        <p:spPr>
          <a:xfrm>
            <a:off x="2895598" y="3733800"/>
            <a:ext cx="5791200" cy="3046988"/>
          </a:xfrm>
          <a:prstGeom prst="rect">
            <a:avLst/>
          </a:prstGeom>
        </p:spPr>
        <p:txBody>
          <a:bodyPr wrap="square">
            <a:spAutoFit/>
          </a:bodyPr>
          <a:lstStyle/>
          <a:p>
            <a:pPr marL="342900" indent="-342900">
              <a:buFont typeface="Wingdings" panose="05000000000000000000" pitchFamily="2" charset="2"/>
              <a:buChar char="q"/>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1stFlrSF:</a:t>
            </a:r>
            <a:r>
              <a:rPr lang="en-US" sz="1200" dirty="0">
                <a:solidFill>
                  <a:schemeClr val="bg1"/>
                </a:solidFill>
                <a:latin typeface="Constantia" panose="02030602050306030303" pitchFamily="18" charset="0"/>
                <a:cs typeface="Times New Roman" panose="02020603050405020304"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marL="285750" indent="-285750">
              <a:buFont typeface="Wingdings" panose="05000000000000000000" pitchFamily="2" charset="2"/>
              <a:buChar char="q"/>
            </a:pPr>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q"/>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2ndFlrSF:</a:t>
            </a:r>
            <a:r>
              <a:rPr lang="en-US" sz="1200" dirty="0">
                <a:solidFill>
                  <a:schemeClr val="bg1"/>
                </a:solidFill>
                <a:latin typeface="Constantia" panose="02030602050306030303" pitchFamily="18" charset="0"/>
                <a:cs typeface="Times New Roman" panose="02020603050405020304" pitchFamily="18" charset="0"/>
              </a:rPr>
              <a:t> There is a positive correlation between </a:t>
            </a:r>
            <a:r>
              <a:rPr lang="en-US" sz="1200" dirty="0" err="1">
                <a:solidFill>
                  <a:schemeClr val="bg1"/>
                </a:solidFill>
                <a:latin typeface="Constantia" panose="02030602050306030303" pitchFamily="18" charset="0"/>
                <a:cs typeface="Times New Roman" panose="02020603050405020304" pitchFamily="18" charset="0"/>
              </a:rPr>
              <a:t>SalePrice</a:t>
            </a:r>
            <a:r>
              <a:rPr lang="en-US" sz="1200" dirty="0">
                <a:solidFill>
                  <a:schemeClr val="bg1"/>
                </a:solidFill>
                <a:latin typeface="Constantia" panose="02030602050306030303" pitchFamily="18" charset="0"/>
                <a:cs typeface="Times New Roman" panose="02020603050405020304" pitchFamily="18" charset="0"/>
              </a:rPr>
              <a:t> and 2ndFlrSF. So it is obvious that the sale price increases based on the floors.</a:t>
            </a:r>
          </a:p>
          <a:p>
            <a:pPr marL="285750" indent="-285750">
              <a:buFont typeface="Wingdings" panose="05000000000000000000" pitchFamily="2" charset="2"/>
              <a:buChar char="q"/>
            </a:pPr>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q"/>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GrLivArea</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Most of the houses have above grade living area. There is a positive correlation between the label and feature. Here as the above grade living area increases, sale price also increases.</a:t>
            </a:r>
          </a:p>
          <a:p>
            <a:pPr marL="285750" indent="-285750">
              <a:buFont typeface="Wingdings" panose="05000000000000000000" pitchFamily="2" charset="2"/>
              <a:buChar char="q"/>
            </a:pPr>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q"/>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GarageArea</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Similar to 2nd floor sf, here also positive linear relation between the label and feature. As size of garage area increases, sale price also increases. The sale price is high when size of garage area is between 200-800 square feet.</a:t>
            </a:r>
          </a:p>
        </p:txBody>
      </p:sp>
    </p:spTree>
    <p:extLst>
      <p:ext uri="{BB962C8B-B14F-4D97-AF65-F5344CB8AC3E}">
        <p14:creationId xmlns:p14="http://schemas.microsoft.com/office/powerpoint/2010/main" val="2215569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51581"/>
            <a:ext cx="8229600" cy="45719"/>
          </a:xfrm>
        </p:spPr>
        <p:txBody>
          <a:bodyPr>
            <a:normAutofit fontScale="90000"/>
          </a:bodyPr>
          <a:lstStyle/>
          <a:p>
            <a:endParaRPr lang="en-US" dirty="0"/>
          </a:p>
        </p:txBody>
      </p:sp>
      <p:sp>
        <p:nvSpPr>
          <p:cNvPr id="4" name="Content Placeholder 3"/>
          <p:cNvSpPr>
            <a:spLocks noGrp="1"/>
          </p:cNvSpPr>
          <p:nvPr>
            <p:ph sz="half" idx="2"/>
          </p:nvPr>
        </p:nvSpPr>
        <p:spPr>
          <a:xfrm>
            <a:off x="3124200" y="14377"/>
            <a:ext cx="5867400" cy="3490823"/>
          </a:xfrm>
        </p:spPr>
        <p:txBody>
          <a:bodyPr>
            <a:normAutofit fontScale="40000" lnSpcReduction="20000"/>
          </a:bodyPr>
          <a:lstStyle/>
          <a:p>
            <a:pPr algn="ctr">
              <a:buFont typeface="Wingdings" panose="05000000000000000000" pitchFamily="2" charset="2"/>
              <a:buChar char="ü"/>
            </a:pPr>
            <a:r>
              <a:rPr lang="en-US" sz="5100" b="1" dirty="0" smtClean="0">
                <a:solidFill>
                  <a:schemeClr val="bg1"/>
                </a:solidFill>
                <a:latin typeface="Constantia" panose="02030602050306030303" pitchFamily="18" charset="0"/>
                <a:cs typeface="Times New Roman" panose="02020603050405020304" pitchFamily="18" charset="0"/>
              </a:rPr>
              <a:t>OBSRVATIONS:</a:t>
            </a:r>
          </a:p>
          <a:p>
            <a:pPr marL="0" indent="0">
              <a:buNone/>
            </a:pPr>
            <a:endParaRPr lang="en-US" b="1" dirty="0" smtClean="0">
              <a:latin typeface="Constantia" panose="02030602050306030303" pitchFamily="18" charset="0"/>
              <a:cs typeface="Times New Roman" panose="02020603050405020304" pitchFamily="18" charset="0"/>
            </a:endParaRPr>
          </a:p>
          <a:p>
            <a:pPr>
              <a:buFont typeface="Wingdings" panose="05000000000000000000" pitchFamily="2" charset="2"/>
              <a:buChar char="ü"/>
            </a:pPr>
            <a:r>
              <a:rPr lang="en-US" sz="2900" b="1" dirty="0" err="1" smtClean="0">
                <a:solidFill>
                  <a:schemeClr val="bg1"/>
                </a:solidFill>
                <a:latin typeface="Constantia" panose="02030602050306030303" pitchFamily="18" charset="0"/>
                <a:cs typeface="Times New Roman" panose="02020603050405020304" pitchFamily="18" charset="0"/>
              </a:rPr>
              <a:t>SalesPrice</a:t>
            </a:r>
            <a:r>
              <a:rPr lang="en-US" sz="2900" b="1" dirty="0" smtClean="0">
                <a:solidFill>
                  <a:schemeClr val="bg1"/>
                </a:solidFill>
                <a:latin typeface="Constantia" panose="02030602050306030303" pitchFamily="18" charset="0"/>
                <a:cs typeface="Times New Roman" panose="02020603050405020304" pitchFamily="18" charset="0"/>
              </a:rPr>
              <a:t> </a:t>
            </a:r>
            <a:r>
              <a:rPr lang="en-US" sz="2900" b="1" dirty="0">
                <a:solidFill>
                  <a:schemeClr val="bg1"/>
                </a:solidFill>
                <a:latin typeface="Constantia" panose="02030602050306030303" pitchFamily="18" charset="0"/>
                <a:cs typeface="Times New Roman" panose="02020603050405020304" pitchFamily="18" charset="0"/>
              </a:rPr>
              <a:t>vs </a:t>
            </a:r>
            <a:r>
              <a:rPr lang="en-US" sz="2900" b="1" dirty="0" err="1">
                <a:solidFill>
                  <a:schemeClr val="bg1"/>
                </a:solidFill>
                <a:latin typeface="Constantia" panose="02030602050306030303" pitchFamily="18" charset="0"/>
                <a:cs typeface="Times New Roman" panose="02020603050405020304" pitchFamily="18" charset="0"/>
              </a:rPr>
              <a:t>BsmtFullBath</a:t>
            </a:r>
            <a:r>
              <a:rPr lang="en-US" sz="2900" b="1" dirty="0">
                <a:solidFill>
                  <a:schemeClr val="bg1"/>
                </a:solidFill>
                <a:latin typeface="Constantia" panose="02030602050306030303" pitchFamily="18" charset="0"/>
                <a:cs typeface="Times New Roman" panose="02020603050405020304" pitchFamily="18" charset="0"/>
              </a:rPr>
              <a:t>:</a:t>
            </a:r>
            <a:r>
              <a:rPr lang="en-US" sz="2900" dirty="0">
                <a:solidFill>
                  <a:schemeClr val="bg1"/>
                </a:solidFill>
                <a:latin typeface="Constantia" panose="02030602050306030303" pitchFamily="18" charset="0"/>
                <a:cs typeface="Times New Roman" panose="02020603050405020304" pitchFamily="18" charset="0"/>
              </a:rPr>
              <a:t> Most of the houses have basement full bathrooms as 0 and 1 which means some of the houses have single basement bathrooms and some of the houses have no basement bathrooms. And sales price is also high in these cases.</a:t>
            </a:r>
          </a:p>
          <a:p>
            <a:endParaRPr lang="en-US" sz="2900" dirty="0">
              <a:solidFill>
                <a:schemeClr val="bg1"/>
              </a:solidFill>
              <a:latin typeface="Constantia" panose="02030602050306030303" pitchFamily="18" charset="0"/>
              <a:cs typeface="Times New Roman" panose="02020603050405020304" pitchFamily="18" charset="0"/>
            </a:endParaRPr>
          </a:p>
          <a:p>
            <a:pPr>
              <a:buFont typeface="Wingdings" panose="05000000000000000000" pitchFamily="2" charset="2"/>
              <a:buChar char="ü"/>
            </a:pPr>
            <a:r>
              <a:rPr lang="en-US" sz="2900" b="1" dirty="0" err="1">
                <a:solidFill>
                  <a:schemeClr val="bg1"/>
                </a:solidFill>
                <a:latin typeface="Constantia" panose="02030602050306030303" pitchFamily="18" charset="0"/>
                <a:cs typeface="Times New Roman" panose="02020603050405020304" pitchFamily="18" charset="0"/>
              </a:rPr>
              <a:t>SalesPrice</a:t>
            </a:r>
            <a:r>
              <a:rPr lang="en-US" sz="2900" b="1" dirty="0">
                <a:solidFill>
                  <a:schemeClr val="bg1"/>
                </a:solidFill>
                <a:latin typeface="Constantia" panose="02030602050306030303" pitchFamily="18" charset="0"/>
                <a:cs typeface="Times New Roman" panose="02020603050405020304" pitchFamily="18" charset="0"/>
              </a:rPr>
              <a:t> vs </a:t>
            </a:r>
            <a:r>
              <a:rPr lang="en-US" sz="2900" b="1" dirty="0" err="1">
                <a:solidFill>
                  <a:schemeClr val="bg1"/>
                </a:solidFill>
                <a:latin typeface="Constantia" panose="02030602050306030303" pitchFamily="18" charset="0"/>
                <a:cs typeface="Times New Roman" panose="02020603050405020304" pitchFamily="18" charset="0"/>
              </a:rPr>
              <a:t>BsmtHalfBath</a:t>
            </a:r>
            <a:r>
              <a:rPr lang="en-US" sz="2900" b="1" dirty="0">
                <a:solidFill>
                  <a:schemeClr val="bg1"/>
                </a:solidFill>
                <a:latin typeface="Constantia" panose="02030602050306030303" pitchFamily="18" charset="0"/>
                <a:cs typeface="Times New Roman" panose="02020603050405020304" pitchFamily="18" charset="0"/>
              </a:rPr>
              <a:t>:</a:t>
            </a:r>
            <a:r>
              <a:rPr lang="en-US" sz="2900" dirty="0">
                <a:solidFill>
                  <a:schemeClr val="bg1"/>
                </a:solidFill>
                <a:latin typeface="Constantia" panose="02030602050306030303" pitchFamily="18" charset="0"/>
                <a:cs typeface="Times New Roman" panose="02020603050405020304" pitchFamily="18" charset="0"/>
              </a:rPr>
              <a:t> The houses do not have any single basement bathrooms and those houses have average sales price.</a:t>
            </a:r>
          </a:p>
          <a:p>
            <a:endParaRPr lang="en-US" sz="2900" dirty="0">
              <a:solidFill>
                <a:schemeClr val="bg1"/>
              </a:solidFill>
              <a:latin typeface="Constantia" panose="02030602050306030303" pitchFamily="18" charset="0"/>
              <a:cs typeface="Times New Roman" panose="02020603050405020304" pitchFamily="18" charset="0"/>
            </a:endParaRPr>
          </a:p>
          <a:p>
            <a:pPr>
              <a:buFont typeface="Wingdings" panose="05000000000000000000" pitchFamily="2" charset="2"/>
              <a:buChar char="ü"/>
            </a:pPr>
            <a:r>
              <a:rPr lang="en-US" sz="2900" b="1" dirty="0" err="1">
                <a:solidFill>
                  <a:schemeClr val="bg1"/>
                </a:solidFill>
                <a:latin typeface="Constantia" panose="02030602050306030303" pitchFamily="18" charset="0"/>
                <a:cs typeface="Times New Roman" panose="02020603050405020304" pitchFamily="18" charset="0"/>
              </a:rPr>
              <a:t>SalesPrice</a:t>
            </a:r>
            <a:r>
              <a:rPr lang="en-US" sz="2900" b="1" dirty="0">
                <a:solidFill>
                  <a:schemeClr val="bg1"/>
                </a:solidFill>
                <a:latin typeface="Constantia" panose="02030602050306030303" pitchFamily="18" charset="0"/>
                <a:cs typeface="Times New Roman" panose="02020603050405020304" pitchFamily="18" charset="0"/>
              </a:rPr>
              <a:t> vs </a:t>
            </a:r>
            <a:r>
              <a:rPr lang="en-US" sz="2900" b="1" dirty="0" err="1">
                <a:solidFill>
                  <a:schemeClr val="bg1"/>
                </a:solidFill>
                <a:latin typeface="Constantia" panose="02030602050306030303" pitchFamily="18" charset="0"/>
                <a:cs typeface="Times New Roman" panose="02020603050405020304" pitchFamily="18" charset="0"/>
              </a:rPr>
              <a:t>FullBath</a:t>
            </a:r>
            <a:r>
              <a:rPr lang="en-US" sz="2900" b="1" dirty="0">
                <a:solidFill>
                  <a:schemeClr val="bg1"/>
                </a:solidFill>
                <a:latin typeface="Constantia" panose="02030602050306030303" pitchFamily="18" charset="0"/>
                <a:cs typeface="Times New Roman" panose="02020603050405020304" pitchFamily="18" charset="0"/>
              </a:rPr>
              <a:t>:</a:t>
            </a:r>
            <a:r>
              <a:rPr lang="en-US" sz="2900" dirty="0">
                <a:solidFill>
                  <a:schemeClr val="bg1"/>
                </a:solidFill>
                <a:latin typeface="Constantia" panose="02030602050306030303" pitchFamily="18" charset="0"/>
                <a:cs typeface="Times New Roman" panose="02020603050405020304" pitchFamily="18" charset="0"/>
              </a:rPr>
              <a:t> There is positive linear relation between the sale price and full bathrooms above grade. Large number of houses have 1-2 full bathrooms. As the full bathrooms grades increases, sale price is also increasing slightly.</a:t>
            </a:r>
          </a:p>
          <a:p>
            <a:endParaRPr lang="en-US" sz="2900" dirty="0">
              <a:solidFill>
                <a:schemeClr val="bg1"/>
              </a:solidFill>
              <a:latin typeface="Constantia" panose="02030602050306030303" pitchFamily="18" charset="0"/>
              <a:cs typeface="Times New Roman" panose="02020603050405020304" pitchFamily="18" charset="0"/>
            </a:endParaRPr>
          </a:p>
          <a:p>
            <a:pPr>
              <a:buFont typeface="Wingdings" panose="05000000000000000000" pitchFamily="2" charset="2"/>
              <a:buChar char="ü"/>
            </a:pPr>
            <a:r>
              <a:rPr lang="en-US" sz="2900" b="1" dirty="0" err="1">
                <a:solidFill>
                  <a:schemeClr val="bg1"/>
                </a:solidFill>
                <a:latin typeface="Constantia" panose="02030602050306030303" pitchFamily="18" charset="0"/>
                <a:cs typeface="Times New Roman" panose="02020603050405020304" pitchFamily="18" charset="0"/>
              </a:rPr>
              <a:t>SalesPrice</a:t>
            </a:r>
            <a:r>
              <a:rPr lang="en-US" sz="2900" b="1" dirty="0">
                <a:solidFill>
                  <a:schemeClr val="bg1"/>
                </a:solidFill>
                <a:latin typeface="Constantia" panose="02030602050306030303" pitchFamily="18" charset="0"/>
                <a:cs typeface="Times New Roman" panose="02020603050405020304" pitchFamily="18" charset="0"/>
              </a:rPr>
              <a:t> vs </a:t>
            </a:r>
            <a:r>
              <a:rPr lang="en-US" sz="2900" b="1" dirty="0" err="1">
                <a:solidFill>
                  <a:schemeClr val="bg1"/>
                </a:solidFill>
                <a:latin typeface="Constantia" panose="02030602050306030303" pitchFamily="18" charset="0"/>
                <a:cs typeface="Times New Roman" panose="02020603050405020304" pitchFamily="18" charset="0"/>
              </a:rPr>
              <a:t>HalfBath</a:t>
            </a:r>
            <a:r>
              <a:rPr lang="en-US" sz="2900" b="1" dirty="0">
                <a:solidFill>
                  <a:schemeClr val="bg1"/>
                </a:solidFill>
                <a:latin typeface="Constantia" panose="02030602050306030303" pitchFamily="18" charset="0"/>
                <a:cs typeface="Times New Roman" panose="02020603050405020304" pitchFamily="18" charset="0"/>
              </a:rPr>
              <a:t>:</a:t>
            </a:r>
            <a:r>
              <a:rPr lang="en-US" sz="2900" dirty="0">
                <a:solidFill>
                  <a:schemeClr val="bg1"/>
                </a:solidFill>
                <a:latin typeface="Constantia" panose="02030602050306030303" pitchFamily="18" charset="0"/>
                <a:cs typeface="Times New Roman" panose="02020603050405020304" pitchFamily="18" charset="0"/>
              </a:rPr>
              <a:t> Some of the houses have no half bathrooms and also some of the houses have single half bathroom and very few houses have 2 half bathrooms. The houses with 0-1 half bathrooms have average sale price.</a:t>
            </a:r>
          </a:p>
          <a:p>
            <a:endParaRPr lang="en-US" dirty="0"/>
          </a:p>
        </p:txBody>
      </p:sp>
      <p:pic>
        <p:nvPicPr>
          <p:cNvPr id="5" name="Content Placeholder 4">
            <a:extLst>
              <a:ext uri="{FF2B5EF4-FFF2-40B4-BE49-F238E27FC236}">
                <a16:creationId xmlns="" xmlns:a16="http://schemas.microsoft.com/office/drawing/2014/main" id="{59EEC7DF-4D95-D137-4E8B-DF19A31C6B5A}"/>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8600" y="609600"/>
            <a:ext cx="2819400" cy="2667000"/>
          </a:xfrm>
        </p:spPr>
      </p:pic>
      <p:pic>
        <p:nvPicPr>
          <p:cNvPr id="6" name="Content Placeholder 4">
            <a:extLst>
              <a:ext uri="{FF2B5EF4-FFF2-40B4-BE49-F238E27FC236}">
                <a16:creationId xmlns="" xmlns:a16="http://schemas.microsoft.com/office/drawing/2014/main" id="{993C5570-C9E3-62CD-1E4D-3D2A2AEE7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657600"/>
            <a:ext cx="2819400" cy="2667000"/>
          </a:xfrm>
          <a:prstGeom prst="rect">
            <a:avLst/>
          </a:prstGeom>
        </p:spPr>
      </p:pic>
      <p:sp>
        <p:nvSpPr>
          <p:cNvPr id="3" name="Rectangle 2"/>
          <p:cNvSpPr/>
          <p:nvPr/>
        </p:nvSpPr>
        <p:spPr>
          <a:xfrm>
            <a:off x="5077462" y="3244334"/>
            <a:ext cx="2289859" cy="369332"/>
          </a:xfrm>
          <a:prstGeom prst="rect">
            <a:avLst/>
          </a:prstGeom>
        </p:spPr>
        <p:txBody>
          <a:bodyPr wrap="none">
            <a:spAutoFit/>
          </a:bodyPr>
          <a:lstStyle/>
          <a:p>
            <a:pPr marL="285750" indent="-285750" algn="ctr">
              <a:buFont typeface="Wingdings" panose="05000000000000000000" pitchFamily="2" charset="2"/>
              <a:buChar char="v"/>
            </a:pPr>
            <a:r>
              <a:rPr lang="en-US" b="1" dirty="0">
                <a:solidFill>
                  <a:schemeClr val="bg1"/>
                </a:solidFill>
                <a:latin typeface="Constantia" panose="02030602050306030303" pitchFamily="18" charset="0"/>
              </a:rPr>
              <a:t>OBSERVATIONS:</a:t>
            </a:r>
            <a:endParaRPr lang="en-US" b="1" dirty="0">
              <a:solidFill>
                <a:schemeClr val="bg1"/>
              </a:solidFill>
            </a:endParaRPr>
          </a:p>
        </p:txBody>
      </p:sp>
      <p:sp>
        <p:nvSpPr>
          <p:cNvPr id="7" name="Rectangle 6"/>
          <p:cNvSpPr/>
          <p:nvPr/>
        </p:nvSpPr>
        <p:spPr>
          <a:xfrm>
            <a:off x="3151517" y="3648974"/>
            <a:ext cx="5943600" cy="2677656"/>
          </a:xfrm>
          <a:prstGeom prst="rect">
            <a:avLst/>
          </a:prstGeom>
        </p:spPr>
        <p:txBody>
          <a:bodyPr wrap="square">
            <a:spAutoFit/>
          </a:bodyPr>
          <a:lstStyle/>
          <a:p>
            <a:pPr marL="342900" indent="-342900">
              <a:buFont typeface="Wingdings" panose="05000000000000000000" pitchFamily="2" charset="2"/>
              <a:buChar char="ü"/>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MSSubClass</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The sale price is high for the </a:t>
            </a:r>
            <a:r>
              <a:rPr lang="en-US" sz="1200" dirty="0" err="1">
                <a:solidFill>
                  <a:schemeClr val="bg1"/>
                </a:solidFill>
                <a:latin typeface="Constantia" panose="02030602050306030303" pitchFamily="18" charset="0"/>
                <a:cs typeface="Times New Roman" panose="02020603050405020304" pitchFamily="18" charset="0"/>
              </a:rPr>
              <a:t>MSSubClass</a:t>
            </a:r>
            <a:r>
              <a:rPr lang="en-US" sz="1200" dirty="0">
                <a:solidFill>
                  <a:schemeClr val="bg1"/>
                </a:solidFill>
                <a:latin typeface="Constantia" panose="02030602050306030303" pitchFamily="18" charset="0"/>
                <a:cs typeface="Times New Roman" panose="02020603050405020304" pitchFamily="18" charset="0"/>
              </a:rPr>
              <a:t> 60,120 and 20.</a:t>
            </a:r>
          </a:p>
          <a:p>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ü"/>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BedroomAbvGr</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Many houses are having 0 and 4 bedrooms have high sales price also houses having 8 bedrooms also have high sales price. Other bedroom grades have average sale price.</a:t>
            </a:r>
          </a:p>
          <a:p>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ü"/>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KitchenAbvGr</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Most of the houses have single kitchen and few houses have 2 kitchens. The sale price is also high in case of the houses having single kitchen.</a:t>
            </a:r>
          </a:p>
          <a:p>
            <a:endParaRPr lang="en-US" sz="1200" dirty="0">
              <a:solidFill>
                <a:schemeClr val="bg1"/>
              </a:solidFill>
              <a:latin typeface="Constantia" panose="02030602050306030303" pitchFamily="18" charset="0"/>
              <a:cs typeface="Times New Roman" panose="02020603050405020304" pitchFamily="18" charset="0"/>
            </a:endParaRPr>
          </a:p>
          <a:p>
            <a:pPr marL="342900" indent="-342900">
              <a:buFont typeface="Wingdings" panose="05000000000000000000" pitchFamily="2" charset="2"/>
              <a:buChar char="ü"/>
            </a:pPr>
            <a:r>
              <a:rPr lang="en-US" sz="1200" b="1" dirty="0" err="1">
                <a:solidFill>
                  <a:schemeClr val="bg1"/>
                </a:solidFill>
                <a:latin typeface="Constantia" panose="02030602050306030303" pitchFamily="18" charset="0"/>
                <a:cs typeface="Times New Roman" panose="02020603050405020304" pitchFamily="18" charset="0"/>
              </a:rPr>
              <a:t>SalePrice</a:t>
            </a:r>
            <a:r>
              <a:rPr lang="en-US" sz="1200" b="1" dirty="0">
                <a:solidFill>
                  <a:schemeClr val="bg1"/>
                </a:solidFill>
                <a:latin typeface="Constantia" panose="02030602050306030303" pitchFamily="18" charset="0"/>
                <a:cs typeface="Times New Roman" panose="02020603050405020304" pitchFamily="18" charset="0"/>
              </a:rPr>
              <a:t> vs </a:t>
            </a:r>
            <a:r>
              <a:rPr lang="en-US" sz="1200" b="1" dirty="0" err="1">
                <a:solidFill>
                  <a:schemeClr val="bg1"/>
                </a:solidFill>
                <a:latin typeface="Constantia" panose="02030602050306030303" pitchFamily="18" charset="0"/>
                <a:cs typeface="Times New Roman" panose="02020603050405020304" pitchFamily="18" charset="0"/>
              </a:rPr>
              <a:t>TotRmsAbvGrd</a:t>
            </a:r>
            <a:r>
              <a:rPr lang="en-US" sz="1200" b="1" dirty="0">
                <a:solidFill>
                  <a:schemeClr val="bg1"/>
                </a:solidFill>
                <a:latin typeface="Constantia" panose="02030602050306030303" pitchFamily="18" charset="0"/>
                <a:cs typeface="Times New Roman" panose="02020603050405020304" pitchFamily="18" charset="0"/>
              </a:rPr>
              <a:t>:</a:t>
            </a:r>
            <a:r>
              <a:rPr lang="en-US" sz="1200" dirty="0">
                <a:solidFill>
                  <a:schemeClr val="bg1"/>
                </a:solidFill>
                <a:latin typeface="Constantia" panose="02030602050306030303" pitchFamily="18" charset="0"/>
                <a:cs typeface="Times New Roman" panose="02020603050405020304" pitchFamily="18" charset="0"/>
              </a:rPr>
              <a:t> We can observe some linear relation between Total rooms above grade and Sale Prices as the number of rooms increases the sales price also increases</a:t>
            </a:r>
            <a:endParaRPr lang="en-US" sz="1200" dirty="0">
              <a:solidFill>
                <a:schemeClr val="bg1"/>
              </a:solidFill>
              <a:latin typeface="Constantia" panose="02030602050306030303" pitchFamily="18" charset="0"/>
            </a:endParaRPr>
          </a:p>
        </p:txBody>
      </p:sp>
    </p:spTree>
    <p:extLst>
      <p:ext uri="{BB962C8B-B14F-4D97-AF65-F5344CB8AC3E}">
        <p14:creationId xmlns:p14="http://schemas.microsoft.com/office/powerpoint/2010/main" val="3075507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2875"/>
            <a:ext cx="8229600" cy="46038"/>
          </a:xfrm>
        </p:spPr>
        <p:txBody>
          <a:bodyPr>
            <a:normAutofit fontScale="90000"/>
          </a:bodyPr>
          <a:lstStyle/>
          <a:p>
            <a:endParaRPr lang="en-US" dirty="0"/>
          </a:p>
        </p:txBody>
      </p:sp>
      <p:sp>
        <p:nvSpPr>
          <p:cNvPr id="4" name="Content Placeholder 3"/>
          <p:cNvSpPr>
            <a:spLocks noGrp="1"/>
          </p:cNvSpPr>
          <p:nvPr>
            <p:ph sz="half" idx="2"/>
          </p:nvPr>
        </p:nvSpPr>
        <p:spPr>
          <a:xfrm>
            <a:off x="2743200" y="76200"/>
            <a:ext cx="6324600" cy="3733800"/>
          </a:xfrm>
        </p:spPr>
        <p:txBody>
          <a:bodyPr>
            <a:normAutofit fontScale="25000" lnSpcReduction="20000"/>
          </a:bodyPr>
          <a:lstStyle/>
          <a:p>
            <a:pPr marL="285750" indent="-285750" algn="ctr">
              <a:buFont typeface="Wingdings" panose="05000000000000000000" pitchFamily="2" charset="2"/>
              <a:buChar char="ü"/>
            </a:pPr>
            <a:r>
              <a:rPr lang="en-US" sz="5900" b="1" dirty="0" smtClean="0">
                <a:latin typeface="Constantia" panose="02030602050306030303" pitchFamily="18" charset="0"/>
                <a:cs typeface="Times New Roman" panose="02020603050405020304" pitchFamily="18" charset="0"/>
              </a:rPr>
              <a:t>OBSERVATIONS:</a:t>
            </a:r>
          </a:p>
          <a:p>
            <a:pPr marL="285750" indent="-285750" algn="just">
              <a:buFont typeface="Wingdings" panose="05000000000000000000" pitchFamily="2" charset="2"/>
              <a:buChar char="ü"/>
            </a:pPr>
            <a:endParaRPr lang="en-US" b="1"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smtClean="0">
                <a:latin typeface="Constantia" panose="02030602050306030303" pitchFamily="18" charset="0"/>
                <a:cs typeface="Times New Roman" panose="02020603050405020304" pitchFamily="18" charset="0"/>
              </a:rPr>
              <a:t>SalePrice</a:t>
            </a:r>
            <a:r>
              <a:rPr lang="en-US" sz="5600" b="1" dirty="0" smtClean="0">
                <a:latin typeface="Constantia" panose="02030602050306030303" pitchFamily="18" charset="0"/>
                <a:cs typeface="Times New Roman" panose="02020603050405020304" pitchFamily="18" charset="0"/>
              </a:rPr>
              <a:t> </a:t>
            </a:r>
            <a:r>
              <a:rPr lang="en-US" sz="5600" b="1" dirty="0">
                <a:latin typeface="Constantia" panose="02030602050306030303" pitchFamily="18" charset="0"/>
                <a:cs typeface="Times New Roman" panose="02020603050405020304" pitchFamily="18" charset="0"/>
              </a:rPr>
              <a:t>vs </a:t>
            </a:r>
            <a:r>
              <a:rPr lang="en-US" sz="5600" b="1" dirty="0" err="1">
                <a:latin typeface="Constantia" panose="02030602050306030303" pitchFamily="18" charset="0"/>
                <a:cs typeface="Times New Roman" panose="02020603050405020304" pitchFamily="18" charset="0"/>
              </a:rPr>
              <a:t>ExterQual</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Houses having excellent quality of the material on the exterior have high sale price and houses having fair quality have very less sale price</a:t>
            </a:r>
            <a:r>
              <a:rPr lang="en-US" sz="5600" dirty="0" smtClean="0">
                <a:latin typeface="Constantia" panose="02030602050306030303" pitchFamily="18" charset="0"/>
                <a:cs typeface="Times New Roman" panose="02020603050405020304" pitchFamily="18" charset="0"/>
              </a:rPr>
              <a:t>.</a:t>
            </a:r>
            <a:endParaRPr lang="en-US" sz="5600"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a:latin typeface="Constantia" panose="02030602050306030303" pitchFamily="18" charset="0"/>
                <a:cs typeface="Times New Roman" panose="02020603050405020304" pitchFamily="18" charset="0"/>
              </a:rPr>
              <a:t>SalePrice</a:t>
            </a:r>
            <a:r>
              <a:rPr lang="en-US" sz="5600" b="1" dirty="0">
                <a:latin typeface="Constantia" panose="02030602050306030303" pitchFamily="18" charset="0"/>
                <a:cs typeface="Times New Roman" panose="02020603050405020304" pitchFamily="18" charset="0"/>
              </a:rPr>
              <a:t> vs </a:t>
            </a:r>
            <a:r>
              <a:rPr lang="en-US" sz="5600" b="1" dirty="0" err="1">
                <a:latin typeface="Constantia" panose="02030602050306030303" pitchFamily="18" charset="0"/>
                <a:cs typeface="Times New Roman" panose="02020603050405020304" pitchFamily="18" charset="0"/>
              </a:rPr>
              <a:t>ExterCond</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Houses having excellent condition of the material on the exterior have high sale price and the houses having poor condition of the material on the exterior have very less sale price compared to others</a:t>
            </a:r>
            <a:r>
              <a:rPr lang="en-US" sz="5600" dirty="0" smtClean="0">
                <a:latin typeface="Constantia" panose="02030602050306030303" pitchFamily="18" charset="0"/>
                <a:cs typeface="Times New Roman" panose="02020603050405020304" pitchFamily="18" charset="0"/>
              </a:rPr>
              <a:t>.</a:t>
            </a:r>
            <a:endParaRPr lang="en-US" sz="5600"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a:latin typeface="Constantia" panose="02030602050306030303" pitchFamily="18" charset="0"/>
                <a:cs typeface="Times New Roman" panose="02020603050405020304" pitchFamily="18" charset="0"/>
              </a:rPr>
              <a:t>SalePrice</a:t>
            </a:r>
            <a:r>
              <a:rPr lang="en-US" sz="5600" b="1" dirty="0">
                <a:latin typeface="Constantia" panose="02030602050306030303" pitchFamily="18" charset="0"/>
                <a:cs typeface="Times New Roman" panose="02020603050405020304" pitchFamily="18" charset="0"/>
              </a:rPr>
              <a:t> vs </a:t>
            </a:r>
            <a:r>
              <a:rPr lang="en-US" sz="5600" b="1" dirty="0" err="1">
                <a:latin typeface="Constantia" panose="02030602050306030303" pitchFamily="18" charset="0"/>
                <a:cs typeface="Times New Roman" panose="02020603050405020304" pitchFamily="18" charset="0"/>
              </a:rPr>
              <a:t>BsmtQual</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The houses which evaluates the excellent quality of height of the basement have high sale price compared to others</a:t>
            </a:r>
            <a:r>
              <a:rPr lang="en-US" sz="5600" dirty="0" smtClean="0">
                <a:latin typeface="Constantia" panose="02030602050306030303" pitchFamily="18" charset="0"/>
                <a:cs typeface="Times New Roman" panose="02020603050405020304" pitchFamily="18" charset="0"/>
              </a:rPr>
              <a:t>.</a:t>
            </a:r>
            <a:endParaRPr lang="en-US" sz="5600"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a:latin typeface="Constantia" panose="02030602050306030303" pitchFamily="18" charset="0"/>
                <a:cs typeface="Times New Roman" panose="02020603050405020304" pitchFamily="18" charset="0"/>
              </a:rPr>
              <a:t>SalePrice</a:t>
            </a:r>
            <a:r>
              <a:rPr lang="en-US" sz="5600" b="1" dirty="0">
                <a:latin typeface="Constantia" panose="02030602050306030303" pitchFamily="18" charset="0"/>
                <a:cs typeface="Times New Roman" panose="02020603050405020304" pitchFamily="18" charset="0"/>
              </a:rPr>
              <a:t> vs </a:t>
            </a:r>
            <a:r>
              <a:rPr lang="en-US" sz="5600" b="1" dirty="0" err="1">
                <a:latin typeface="Constantia" panose="02030602050306030303" pitchFamily="18" charset="0"/>
                <a:cs typeface="Times New Roman" panose="02020603050405020304" pitchFamily="18" charset="0"/>
              </a:rPr>
              <a:t>BsmtCond</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The houses which evaluates the good quality of general condition of the basement have high sale price compared to others</a:t>
            </a:r>
            <a:r>
              <a:rPr lang="en-US" sz="5600" dirty="0" smtClean="0">
                <a:latin typeface="Constantia" panose="02030602050306030303" pitchFamily="18" charset="0"/>
                <a:cs typeface="Times New Roman" panose="02020603050405020304" pitchFamily="18" charset="0"/>
              </a:rPr>
              <a:t>.</a:t>
            </a:r>
            <a:endParaRPr lang="en-US" sz="5600"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a:latin typeface="Constantia" panose="02030602050306030303" pitchFamily="18" charset="0"/>
                <a:cs typeface="Times New Roman" panose="02020603050405020304" pitchFamily="18" charset="0"/>
              </a:rPr>
              <a:t>SalePrice</a:t>
            </a:r>
            <a:r>
              <a:rPr lang="en-US" sz="5600" b="1" dirty="0">
                <a:latin typeface="Constantia" panose="02030602050306030303" pitchFamily="18" charset="0"/>
                <a:cs typeface="Times New Roman" panose="02020603050405020304" pitchFamily="18" charset="0"/>
              </a:rPr>
              <a:t> vs </a:t>
            </a:r>
            <a:r>
              <a:rPr lang="en-US" sz="5600" b="1" dirty="0" err="1">
                <a:latin typeface="Constantia" panose="02030602050306030303" pitchFamily="18" charset="0"/>
                <a:cs typeface="Times New Roman" panose="02020603050405020304" pitchFamily="18" charset="0"/>
              </a:rPr>
              <a:t>OverallQual</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sz="5600" dirty="0" err="1">
                <a:latin typeface="Constantia" panose="02030602050306030303" pitchFamily="18" charset="0"/>
                <a:cs typeface="Times New Roman" panose="02020603050405020304" pitchFamily="18" charset="0"/>
              </a:rPr>
              <a:t>SalePrice</a:t>
            </a:r>
            <a:r>
              <a:rPr lang="en-US" sz="5600" dirty="0">
                <a:latin typeface="Constantia" panose="02030602050306030303" pitchFamily="18" charset="0"/>
                <a:cs typeface="Times New Roman" panose="02020603050405020304" pitchFamily="18" charset="0"/>
              </a:rPr>
              <a:t> and </a:t>
            </a:r>
            <a:r>
              <a:rPr lang="en-US" sz="5600" dirty="0" err="1">
                <a:latin typeface="Constantia" panose="02030602050306030303" pitchFamily="18" charset="0"/>
                <a:cs typeface="Times New Roman" panose="02020603050405020304" pitchFamily="18" charset="0"/>
              </a:rPr>
              <a:t>OverallQual</a:t>
            </a:r>
            <a:r>
              <a:rPr lang="en-US" sz="5600" dirty="0" smtClean="0">
                <a:latin typeface="Constantia" panose="02030602050306030303" pitchFamily="18" charset="0"/>
                <a:cs typeface="Times New Roman" panose="02020603050405020304" pitchFamily="18" charset="0"/>
              </a:rPr>
              <a:t>.</a:t>
            </a:r>
            <a:endParaRPr lang="en-US" sz="5600" dirty="0">
              <a:latin typeface="Constantia" panose="02030602050306030303" pitchFamily="18" charset="0"/>
              <a:cs typeface="Times New Roman" panose="02020603050405020304" pitchFamily="18" charset="0"/>
            </a:endParaRPr>
          </a:p>
          <a:p>
            <a:pPr marL="285750" indent="-285750">
              <a:buFont typeface="Wingdings" panose="05000000000000000000" pitchFamily="2" charset="2"/>
              <a:buChar char="ü"/>
            </a:pPr>
            <a:r>
              <a:rPr lang="en-US" sz="5600" b="1" dirty="0" err="1">
                <a:latin typeface="Constantia" panose="02030602050306030303" pitchFamily="18" charset="0"/>
                <a:cs typeface="Times New Roman" panose="02020603050405020304" pitchFamily="18" charset="0"/>
              </a:rPr>
              <a:t>SalePrice</a:t>
            </a:r>
            <a:r>
              <a:rPr lang="en-US" sz="5600" b="1" dirty="0">
                <a:latin typeface="Constantia" panose="02030602050306030303" pitchFamily="18" charset="0"/>
                <a:cs typeface="Times New Roman" panose="02020603050405020304" pitchFamily="18" charset="0"/>
              </a:rPr>
              <a:t> vs </a:t>
            </a:r>
            <a:r>
              <a:rPr lang="en-US" sz="5600" b="1" dirty="0" err="1">
                <a:latin typeface="Constantia" panose="02030602050306030303" pitchFamily="18" charset="0"/>
                <a:cs typeface="Times New Roman" panose="02020603050405020304" pitchFamily="18" charset="0"/>
              </a:rPr>
              <a:t>OverallCond</a:t>
            </a:r>
            <a:r>
              <a:rPr lang="en-US" sz="5600" b="1" dirty="0">
                <a:latin typeface="Constantia" panose="02030602050306030303" pitchFamily="18" charset="0"/>
                <a:cs typeface="Times New Roman" panose="02020603050405020304" pitchFamily="18" charset="0"/>
              </a:rPr>
              <a:t>:</a:t>
            </a:r>
            <a:r>
              <a:rPr lang="en-US" sz="5600" dirty="0">
                <a:latin typeface="Constantia" panose="02030602050306030303" pitchFamily="18" charset="0"/>
                <a:cs typeface="Times New Roman" panose="02020603050405020304" pitchFamily="18" charset="0"/>
              </a:rPr>
              <a:t> The houses having overall condition as excellent and average have very high sale price compared to others.</a:t>
            </a:r>
          </a:p>
          <a:p>
            <a:endParaRPr lang="en-US" sz="3700" dirty="0"/>
          </a:p>
        </p:txBody>
      </p:sp>
      <p:pic>
        <p:nvPicPr>
          <p:cNvPr id="5" name="Content Placeholder 4">
            <a:extLst>
              <a:ext uri="{FF2B5EF4-FFF2-40B4-BE49-F238E27FC236}">
                <a16:creationId xmlns="" xmlns:a16="http://schemas.microsoft.com/office/drawing/2014/main" id="{835DFD48-837B-4374-EFB0-8E938BA0444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52400" y="609600"/>
            <a:ext cx="2590800" cy="2590800"/>
          </a:xfrm>
        </p:spPr>
      </p:pic>
      <p:pic>
        <p:nvPicPr>
          <p:cNvPr id="6" name="Content Placeholder 4">
            <a:extLst>
              <a:ext uri="{FF2B5EF4-FFF2-40B4-BE49-F238E27FC236}">
                <a16:creationId xmlns:a16="http://schemas.microsoft.com/office/drawing/2014/main" xmlns="" id="{97C38424-AC91-D017-DC7A-5C31421798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3733800"/>
            <a:ext cx="2743200" cy="2819400"/>
          </a:xfrm>
          <a:prstGeom prst="rect">
            <a:avLst/>
          </a:prstGeom>
        </p:spPr>
      </p:pic>
      <p:sp>
        <p:nvSpPr>
          <p:cNvPr id="3" name="Rectangle 2"/>
          <p:cNvSpPr/>
          <p:nvPr/>
        </p:nvSpPr>
        <p:spPr>
          <a:xfrm>
            <a:off x="3505200" y="3733800"/>
            <a:ext cx="4572000" cy="369332"/>
          </a:xfrm>
          <a:prstGeom prst="rect">
            <a:avLst/>
          </a:prstGeom>
        </p:spPr>
        <p:txBody>
          <a:bodyPr>
            <a:spAutoFit/>
          </a:bodyPr>
          <a:lstStyle/>
          <a:p>
            <a:pPr marL="1657350" lvl="3" indent="-285750">
              <a:buFont typeface="Wingdings" panose="05000000000000000000" pitchFamily="2" charset="2"/>
              <a:buChar char="Ø"/>
            </a:pPr>
            <a:r>
              <a:rPr lang="en-IN" b="1" dirty="0" smtClean="0">
                <a:latin typeface="Constantia" panose="02030602050306030303" pitchFamily="18" charset="0"/>
              </a:rPr>
              <a:t>Observations</a:t>
            </a:r>
            <a:endParaRPr lang="en-IN" b="1" dirty="0">
              <a:latin typeface="Constantia" panose="02030602050306030303" pitchFamily="18" charset="0"/>
            </a:endParaRPr>
          </a:p>
        </p:txBody>
      </p:sp>
      <p:sp>
        <p:nvSpPr>
          <p:cNvPr id="7" name="Rectangle 6"/>
          <p:cNvSpPr/>
          <p:nvPr/>
        </p:nvSpPr>
        <p:spPr>
          <a:xfrm>
            <a:off x="2895600" y="4038600"/>
            <a:ext cx="6096000" cy="2677656"/>
          </a:xfrm>
          <a:prstGeom prst="rect">
            <a:avLst/>
          </a:prstGeom>
        </p:spPr>
        <p:txBody>
          <a:bodyPr wrap="square">
            <a:spAutoFit/>
          </a:bodyPr>
          <a:lstStyle/>
          <a:p>
            <a:pPr marL="285750" indent="-285750" algn="just">
              <a:buFont typeface="Wingdings" panose="05000000000000000000" pitchFamily="2" charset="2"/>
              <a:buChar char="Ø"/>
            </a:pPr>
            <a:r>
              <a:rPr lang="en-US" sz="1400" b="1" dirty="0" err="1">
                <a:latin typeface="Constantia" panose="02030602050306030303" pitchFamily="18" charset="0"/>
                <a:cs typeface="Times New Roman" panose="02020603050405020304" pitchFamily="18" charset="0"/>
              </a:rPr>
              <a:t>SalePrice</a:t>
            </a:r>
            <a:r>
              <a:rPr lang="en-US" sz="1400" b="1" dirty="0">
                <a:latin typeface="Constantia" panose="02030602050306030303" pitchFamily="18" charset="0"/>
                <a:cs typeface="Times New Roman" panose="02020603050405020304" pitchFamily="18" charset="0"/>
              </a:rPr>
              <a:t> vs </a:t>
            </a:r>
            <a:r>
              <a:rPr lang="en-US" sz="1400" b="1" dirty="0" err="1">
                <a:latin typeface="Constantia" panose="02030602050306030303" pitchFamily="18" charset="0"/>
                <a:cs typeface="Times New Roman" panose="02020603050405020304" pitchFamily="18" charset="0"/>
              </a:rPr>
              <a:t>HeatingQC</a:t>
            </a:r>
            <a:r>
              <a:rPr lang="en-US" sz="1400" b="1" dirty="0">
                <a:latin typeface="Constantia" panose="02030602050306030303" pitchFamily="18" charset="0"/>
                <a:cs typeface="Times New Roman" panose="02020603050405020304" pitchFamily="18" charset="0"/>
              </a:rPr>
              <a:t>:</a:t>
            </a:r>
            <a:r>
              <a:rPr lang="en-US" sz="1400" dirty="0">
                <a:latin typeface="Constantia" panose="02030602050306030303" pitchFamily="18" charset="0"/>
                <a:cs typeface="Times New Roman" panose="02020603050405020304" pitchFamily="18" charset="0"/>
              </a:rPr>
              <a:t> Most of the houses having excellent heating quality and condition have high sale price.</a:t>
            </a:r>
          </a:p>
          <a:p>
            <a:pPr marL="171450" indent="-171450" algn="just">
              <a:buFont typeface="Wingdings" panose="05000000000000000000" pitchFamily="2" charset="2"/>
              <a:buChar char="Ø"/>
            </a:pPr>
            <a:endParaRPr lang="en-US" sz="1400" dirty="0">
              <a:latin typeface="Constantia" panose="02030602050306030303"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err="1">
                <a:latin typeface="Constantia" panose="02030602050306030303" pitchFamily="18" charset="0"/>
                <a:cs typeface="Times New Roman" panose="02020603050405020304" pitchFamily="18" charset="0"/>
              </a:rPr>
              <a:t>SalePrice</a:t>
            </a:r>
            <a:r>
              <a:rPr lang="en-US" sz="1400" b="1" dirty="0">
                <a:latin typeface="Constantia" panose="02030602050306030303" pitchFamily="18" charset="0"/>
                <a:cs typeface="Times New Roman" panose="02020603050405020304" pitchFamily="18" charset="0"/>
              </a:rPr>
              <a:t> vs </a:t>
            </a:r>
            <a:r>
              <a:rPr lang="en-US" sz="1400" b="1" dirty="0" err="1">
                <a:latin typeface="Constantia" panose="02030602050306030303" pitchFamily="18" charset="0"/>
                <a:cs typeface="Times New Roman" panose="02020603050405020304" pitchFamily="18" charset="0"/>
              </a:rPr>
              <a:t>KitchenQual</a:t>
            </a:r>
            <a:r>
              <a:rPr lang="en-US" sz="1400" b="1" dirty="0">
                <a:latin typeface="Constantia" panose="02030602050306030303" pitchFamily="18" charset="0"/>
                <a:cs typeface="Times New Roman" panose="02020603050405020304" pitchFamily="18" charset="0"/>
              </a:rPr>
              <a:t>:</a:t>
            </a:r>
            <a:r>
              <a:rPr lang="en-US" sz="1400" dirty="0">
                <a:latin typeface="Constantia" panose="02030602050306030303" pitchFamily="18" charset="0"/>
                <a:cs typeface="Times New Roman" panose="02020603050405020304" pitchFamily="18" charset="0"/>
              </a:rPr>
              <a:t> Houses having excellent quality of the kitchen have high sale price compared to others.</a:t>
            </a:r>
          </a:p>
          <a:p>
            <a:pPr marL="171450" indent="-171450" algn="just">
              <a:buFont typeface="Wingdings" panose="05000000000000000000" pitchFamily="2" charset="2"/>
              <a:buChar char="Ø"/>
            </a:pPr>
            <a:endParaRPr lang="en-US" sz="1400" dirty="0">
              <a:latin typeface="Constantia" panose="02030602050306030303"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err="1">
                <a:latin typeface="Constantia" panose="02030602050306030303" pitchFamily="18" charset="0"/>
                <a:cs typeface="Times New Roman" panose="02020603050405020304" pitchFamily="18" charset="0"/>
              </a:rPr>
              <a:t>SalePrice</a:t>
            </a:r>
            <a:r>
              <a:rPr lang="en-US" sz="1400" b="1" dirty="0">
                <a:latin typeface="Constantia" panose="02030602050306030303" pitchFamily="18" charset="0"/>
                <a:cs typeface="Times New Roman" panose="02020603050405020304" pitchFamily="18" charset="0"/>
              </a:rPr>
              <a:t> vs </a:t>
            </a:r>
            <a:r>
              <a:rPr lang="en-US" sz="1400" b="1" dirty="0" err="1">
                <a:latin typeface="Constantia" panose="02030602050306030303" pitchFamily="18" charset="0"/>
                <a:cs typeface="Times New Roman" panose="02020603050405020304" pitchFamily="18" charset="0"/>
              </a:rPr>
              <a:t>GarageQual</a:t>
            </a:r>
            <a:r>
              <a:rPr lang="en-US" sz="1400" b="1" dirty="0">
                <a:latin typeface="Constantia" panose="02030602050306030303" pitchFamily="18" charset="0"/>
                <a:cs typeface="Times New Roman" panose="02020603050405020304" pitchFamily="18" charset="0"/>
              </a:rPr>
              <a:t>:</a:t>
            </a:r>
            <a:r>
              <a:rPr lang="en-US" sz="1400" dirty="0">
                <a:latin typeface="Constantia" panose="02030602050306030303" pitchFamily="18" charset="0"/>
                <a:cs typeface="Times New Roman" panose="02020603050405020304" pitchFamily="18" charset="0"/>
              </a:rPr>
              <a:t> The sale price of the house is high for the houses having excellent garage quality.</a:t>
            </a:r>
          </a:p>
          <a:p>
            <a:pPr marL="171450" indent="-171450" algn="just">
              <a:buFont typeface="Wingdings" panose="05000000000000000000" pitchFamily="2" charset="2"/>
              <a:buChar char="Ø"/>
            </a:pPr>
            <a:endParaRPr lang="en-US" sz="1400" dirty="0">
              <a:latin typeface="Constantia" panose="02030602050306030303"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err="1">
                <a:latin typeface="Constantia" panose="02030602050306030303" pitchFamily="18" charset="0"/>
                <a:cs typeface="Times New Roman" panose="02020603050405020304" pitchFamily="18" charset="0"/>
              </a:rPr>
              <a:t>SalePrice</a:t>
            </a:r>
            <a:r>
              <a:rPr lang="en-US" sz="1400" b="1" dirty="0">
                <a:latin typeface="Constantia" panose="02030602050306030303" pitchFamily="18" charset="0"/>
                <a:cs typeface="Times New Roman" panose="02020603050405020304" pitchFamily="18" charset="0"/>
              </a:rPr>
              <a:t> vs </a:t>
            </a:r>
            <a:r>
              <a:rPr lang="en-US" sz="1400" b="1" dirty="0" err="1">
                <a:latin typeface="Constantia" panose="02030602050306030303" pitchFamily="18" charset="0"/>
                <a:cs typeface="Times New Roman" panose="02020603050405020304" pitchFamily="18" charset="0"/>
              </a:rPr>
              <a:t>GarageCond</a:t>
            </a:r>
            <a:r>
              <a:rPr lang="en-US" sz="1400" b="1" dirty="0">
                <a:latin typeface="Constantia" panose="02030602050306030303" pitchFamily="18" charset="0"/>
                <a:cs typeface="Times New Roman" panose="02020603050405020304" pitchFamily="18" charset="0"/>
              </a:rPr>
              <a:t>:</a:t>
            </a:r>
            <a:r>
              <a:rPr lang="en-US" sz="1400" dirty="0">
                <a:latin typeface="Constantia" panose="02030602050306030303" pitchFamily="18" charset="0"/>
                <a:cs typeface="Times New Roman" panose="02020603050405020304"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1254217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8200" y="0"/>
            <a:ext cx="4267200" cy="1143000"/>
          </a:xfrm>
        </p:spPr>
        <p:txBody>
          <a:bodyPr>
            <a:normAutofit fontScale="90000"/>
          </a:bodyPr>
          <a:lstStyle/>
          <a:p>
            <a:pPr lvl="0"/>
            <a:r>
              <a:rPr lang="en-IN" b="1" dirty="0">
                <a:latin typeface="Constantia" panose="02030602050306030303" pitchFamily="18" charset="0"/>
              </a:rPr>
              <a:t>Data Analysis </a:t>
            </a:r>
            <a:r>
              <a:rPr lang="en-IN" b="1" dirty="0" smtClean="0">
                <a:latin typeface="Constantia" panose="02030602050306030303" pitchFamily="18" charset="0"/>
              </a:rPr>
              <a:t>Steps</a:t>
            </a:r>
            <a:endParaRPr lang="en-US" b="1" dirty="0">
              <a:latin typeface="Constantia" panose="02030602050306030303" pitchFamily="18" charset="0"/>
            </a:endParaRPr>
          </a:p>
        </p:txBody>
      </p:sp>
      <p:sp>
        <p:nvSpPr>
          <p:cNvPr id="3" name="Content Placeholder 2"/>
          <p:cNvSpPr>
            <a:spLocks noGrp="1"/>
          </p:cNvSpPr>
          <p:nvPr>
            <p:ph sz="half" idx="1"/>
          </p:nvPr>
        </p:nvSpPr>
        <p:spPr>
          <a:xfrm>
            <a:off x="304800" y="798731"/>
            <a:ext cx="4038600" cy="5754469"/>
          </a:xfrm>
        </p:spPr>
        <p:txBody>
          <a:bodyPr>
            <a:normAutofit fontScale="55000" lnSpcReduction="20000"/>
          </a:bodyPr>
          <a:lstStyle/>
          <a:p>
            <a:endParaRPr lang="en-US" dirty="0"/>
          </a:p>
        </p:txBody>
      </p:sp>
      <p:sp>
        <p:nvSpPr>
          <p:cNvPr id="4" name="Content Placeholder 3"/>
          <p:cNvSpPr>
            <a:spLocks noGrp="1"/>
          </p:cNvSpPr>
          <p:nvPr>
            <p:ph sz="half" idx="2"/>
          </p:nvPr>
        </p:nvSpPr>
        <p:spPr>
          <a:xfrm>
            <a:off x="4648200" y="1219200"/>
            <a:ext cx="4343400" cy="5334000"/>
          </a:xfrm>
        </p:spPr>
        <p:txBody>
          <a:bodyPr>
            <a:normAutofit fontScale="55000" lnSpcReduction="20000"/>
          </a:bodyPr>
          <a:lstStyle/>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I have treated null values by imputation techniques.</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I have done feature engineering steps like feature extraction and feature selection to improve data normality and linearity.</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Identified outliers using boxplots and removed outliers using percentile method.</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Identified skewness using distribution plots and removed skewness using power transformation method (yeo-</a:t>
            </a:r>
            <a:r>
              <a:rPr lang="en-US" dirty="0" err="1">
                <a:latin typeface="Constantia" panose="02030602050306030303" pitchFamily="18" charset="0"/>
                <a:cs typeface="Times New Roman" panose="02020603050405020304" pitchFamily="18" charset="0"/>
              </a:rPr>
              <a:t>johnson</a:t>
            </a:r>
            <a:r>
              <a:rPr lang="en-US" dirty="0">
                <a:latin typeface="Constantia" panose="02030602050306030303" pitchFamily="18" charset="0"/>
                <a:cs typeface="Times New Roman" panose="02020603050405020304" pitchFamily="18" charset="0"/>
              </a:rPr>
              <a:t> method).</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Encoded data using Ordinal Encoder.</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Used Pearson’s correlation coefficient to check the correlation between dependent and independent variables. To visualize the correlation I have used </a:t>
            </a:r>
            <a:r>
              <a:rPr lang="en-US" dirty="0" err="1">
                <a:latin typeface="Constantia" panose="02030602050306030303" pitchFamily="18" charset="0"/>
                <a:cs typeface="Times New Roman" panose="02020603050405020304" pitchFamily="18" charset="0"/>
              </a:rPr>
              <a:t>heatmap</a:t>
            </a:r>
            <a:r>
              <a:rPr lang="en-US" dirty="0">
                <a:latin typeface="Constantia" panose="02030602050306030303" pitchFamily="18" charset="0"/>
                <a:cs typeface="Times New Roman" panose="02020603050405020304" pitchFamily="18" charset="0"/>
              </a:rPr>
              <a:t> and bar plot.</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I have used Standard </a:t>
            </a:r>
            <a:r>
              <a:rPr lang="en-US" dirty="0" err="1">
                <a:latin typeface="Constantia" panose="02030602050306030303" pitchFamily="18" charset="0"/>
                <a:cs typeface="Times New Roman" panose="02020603050405020304" pitchFamily="18" charset="0"/>
              </a:rPr>
              <a:t>Scalarization</a:t>
            </a:r>
            <a:r>
              <a:rPr lang="en-US" dirty="0">
                <a:latin typeface="Constantia" panose="02030602050306030303" pitchFamily="18" charset="0"/>
                <a:cs typeface="Times New Roman" panose="02020603050405020304" pitchFamily="18" charset="0"/>
              </a:rPr>
              <a:t> method to scale the data.</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Handled the multicollinearity issue by finding VIF values.</a:t>
            </a:r>
          </a:p>
          <a:p>
            <a:pPr marL="285750" indent="-285750" algn="just">
              <a:buFont typeface="Wingdings" panose="05000000000000000000" pitchFamily="2" charset="2"/>
              <a:buChar char="v"/>
            </a:pPr>
            <a:r>
              <a:rPr lang="en-US" dirty="0">
                <a:latin typeface="Constantia" panose="02030602050306030303" pitchFamily="18" charset="0"/>
                <a:cs typeface="Times New Roman" panose="02020603050405020304" pitchFamily="18" charset="0"/>
              </a:rPr>
              <a:t>Split train and test to build machine learning models. Model building process will be shown in the further steps</a:t>
            </a:r>
            <a:r>
              <a:rPr lang="en-US" dirty="0" smtClean="0">
                <a:latin typeface="Constantia" panose="02030602050306030303" pitchFamily="18" charset="0"/>
                <a:cs typeface="Times New Roman" panose="02020603050405020304" pitchFamily="18" charset="0"/>
              </a:rPr>
              <a:t>.</a:t>
            </a:r>
            <a:endParaRPr lang="en-IN" dirty="0">
              <a:latin typeface="Constantia" panose="02030602050306030303" pitchFamily="18" charset="0"/>
              <a:cs typeface="Times New Roman" panose="02020603050405020304" pitchFamily="18" charset="0"/>
            </a:endParaRPr>
          </a:p>
        </p:txBody>
      </p:sp>
      <p:sp>
        <p:nvSpPr>
          <p:cNvPr id="5" name="Rectangle 4"/>
          <p:cNvSpPr/>
          <p:nvPr/>
        </p:nvSpPr>
        <p:spPr>
          <a:xfrm>
            <a:off x="228600" y="152400"/>
            <a:ext cx="3962400" cy="1569660"/>
          </a:xfrm>
          <a:prstGeom prst="rect">
            <a:avLst/>
          </a:prstGeom>
        </p:spPr>
        <p:txBody>
          <a:bodyPr wrap="square">
            <a:spAutoFit/>
          </a:bodyPr>
          <a:lstStyle/>
          <a:p>
            <a:pPr algn="ctr"/>
            <a:r>
              <a:rPr lang="en-US" sz="3200" b="1" dirty="0">
                <a:latin typeface="Constantia" panose="02030602050306030303" pitchFamily="18" charset="0"/>
              </a:rPr>
              <a:t>Correlation Between Features and Label</a:t>
            </a:r>
            <a:endParaRPr lang="en-US" sz="3200" dirty="0"/>
          </a:p>
        </p:txBody>
      </p:sp>
      <p:pic>
        <p:nvPicPr>
          <p:cNvPr id="6" name="Content Placeholder 4">
            <a:extLst>
              <a:ext uri="{FF2B5EF4-FFF2-40B4-BE49-F238E27FC236}">
                <a16:creationId xmlns="" xmlns:a16="http://schemas.microsoft.com/office/drawing/2014/main" id="{AA9C5A36-0E3D-9B4B-B488-1CCBF8966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4" y="1815860"/>
            <a:ext cx="4648200" cy="3276600"/>
          </a:xfrm>
          <a:prstGeom prst="rect">
            <a:avLst/>
          </a:prstGeom>
        </p:spPr>
      </p:pic>
      <p:sp>
        <p:nvSpPr>
          <p:cNvPr id="7" name="Rectangle 6"/>
          <p:cNvSpPr/>
          <p:nvPr/>
        </p:nvSpPr>
        <p:spPr>
          <a:xfrm>
            <a:off x="227162" y="5105400"/>
            <a:ext cx="4343400" cy="1200329"/>
          </a:xfrm>
          <a:prstGeom prst="rect">
            <a:avLst/>
          </a:prstGeom>
        </p:spPr>
        <p:txBody>
          <a:bodyPr wrap="square">
            <a:spAutoFit/>
          </a:bodyPr>
          <a:lstStyle/>
          <a:p>
            <a:pPr algn="ctr"/>
            <a:r>
              <a:rPr lang="en-US" dirty="0">
                <a:latin typeface="Constantia" panose="02030602050306030303" pitchFamily="18" charset="0"/>
              </a:rPr>
              <a:t>The bar plot shows the important features that affect Sale Price positively and negatively. We can easily notice the correlation here</a:t>
            </a:r>
            <a:r>
              <a:rPr lang="en-US" dirty="0"/>
              <a:t>.</a:t>
            </a:r>
            <a:endParaRPr lang="en-US" dirty="0"/>
          </a:p>
        </p:txBody>
      </p:sp>
    </p:spTree>
    <p:extLst>
      <p:ext uri="{BB962C8B-B14F-4D97-AF65-F5344CB8AC3E}">
        <p14:creationId xmlns:p14="http://schemas.microsoft.com/office/powerpoint/2010/main" val="2039611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1687</Words>
  <Application>Microsoft Office PowerPoint</Application>
  <PresentationFormat>On-screen Show (4:3)</PresentationFormat>
  <Paragraphs>141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By: Joshua Jonathan Internship 31 SME: Gulshana Chaudhary</vt:lpstr>
      <vt:lpstr>Index</vt:lpstr>
      <vt:lpstr>Introduction</vt:lpstr>
      <vt:lpstr>Problem Statement</vt:lpstr>
      <vt:lpstr>EDA Steps</vt:lpstr>
      <vt:lpstr>Data Visualization </vt:lpstr>
      <vt:lpstr>PowerPoint Presentation</vt:lpstr>
      <vt:lpstr>PowerPoint Presentation</vt:lpstr>
      <vt:lpstr>Data Analysis Steps</vt:lpstr>
      <vt:lpstr>Model Building</vt:lpstr>
      <vt:lpstr>LINEAR REGRESSION:</vt:lpstr>
      <vt:lpstr>Ridge Regressor (Regularization)</vt:lpstr>
      <vt:lpstr>Extra Trees Regressor</vt:lpstr>
      <vt:lpstr>Extreme Gradient Boosting Regressor </vt:lpstr>
      <vt:lpstr>Model Selection</vt:lpstr>
      <vt:lpstr>Creating Final Model After Tuning</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Joshua Jonathan Internship 31 SME: Gulshana Chaudhary</dc:title>
  <dc:creator>AnandRaj</dc:creator>
  <cp:lastModifiedBy>AnandRaj</cp:lastModifiedBy>
  <cp:revision>60</cp:revision>
  <dcterms:created xsi:type="dcterms:W3CDTF">2022-10-15T06:52:27Z</dcterms:created>
  <dcterms:modified xsi:type="dcterms:W3CDTF">2022-10-19T11:43:58Z</dcterms:modified>
</cp:coreProperties>
</file>